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230" y="-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2D3A-32BF-6949-B613-0AC4DC11EA3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CB34EA57-CFCB-4046-9E17-7385ACA5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2D3A-32BF-6949-B613-0AC4DC11EA3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A57-CFCB-4046-9E17-7385ACA5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2D3A-32BF-6949-B613-0AC4DC11EA3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A57-CFCB-4046-9E17-7385ACA5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2D3A-32BF-6949-B613-0AC4DC11EA3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CB34EA57-CFCB-4046-9E17-7385ACA5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2D3A-32BF-6949-B613-0AC4DC11EA3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A57-CFCB-4046-9E17-7385ACA506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2D3A-32BF-6949-B613-0AC4DC11EA3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A57-CFCB-4046-9E17-7385ACA5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2D3A-32BF-6949-B613-0AC4DC11EA3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CB34EA57-CFCB-4046-9E17-7385ACA506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2D3A-32BF-6949-B613-0AC4DC11EA3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A57-CFCB-4046-9E17-7385ACA5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2D3A-32BF-6949-B613-0AC4DC11EA3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A57-CFCB-4046-9E17-7385ACA5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2D3A-32BF-6949-B613-0AC4DC11EA3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A57-CFCB-4046-9E17-7385ACA50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2D3A-32BF-6949-B613-0AC4DC11EA3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A57-CFCB-4046-9E17-7385ACA506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882D3A-32BF-6949-B613-0AC4DC11EA30}" type="datetimeFigureOut">
              <a:rPr lang="ru-RU" smtClean="0"/>
              <a:pPr/>
              <a:t>03.04.2023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34EA57-CFCB-4046-9E17-7385ACA506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4_%D0%BC%D0%B0%D1%80%D1%82%D0%B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s://ru.wikipedia.org/wiki/1945_%D0%B3%D0%BE%D0%B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C92D50AC-7154-5445-8760-8B284C91F0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5" y="0"/>
            <a:ext cx="12184945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FA2AF8-026B-544C-B43C-81EB016B49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64592" y="3429000"/>
            <a:ext cx="9144000" cy="1433115"/>
          </a:xfrm>
        </p:spPr>
        <p:txBody>
          <a:bodyPr>
            <a:noAutofit/>
          </a:bodyPr>
          <a:lstStyle/>
          <a:p>
            <a:r>
              <a:rPr lang="ru-RU" sz="8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 Победы</a:t>
            </a:r>
            <a:r>
              <a:rPr lang="ru-RU" sz="88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7E598C9-B6D4-0E43-8F82-0961F78381B2}"/>
              </a:ext>
            </a:extLst>
          </p:cNvPr>
          <p:cNvSpPr txBox="1"/>
          <p:nvPr/>
        </p:nvSpPr>
        <p:spPr>
          <a:xfrm>
            <a:off x="2738414" y="356238"/>
            <a:ext cx="82153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Blackadder ITC" panose="02000000000000000000" pitchFamily="2" charset="0"/>
                <a:cs typeface="Times New Roman" panose="02020603050405020304" pitchFamily="18" charset="0"/>
              </a:rPr>
              <a:t>Администрация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ea typeface="Blackadder ITC" panose="02000000000000000000" pitchFamily="2" charset="0"/>
                <a:cs typeface="Times New Roman" panose="02020603050405020304" pitchFamily="18" charset="0"/>
              </a:rPr>
              <a:t>Арзгирского муниципального </a:t>
            </a:r>
            <a:r>
              <a:rPr lang="ru-RU" sz="2400" dirty="0" smtClean="0">
                <a:latin typeface="Times New Roman" panose="02020603050405020304" pitchFamily="18" charset="0"/>
                <a:ea typeface="Blackadder ITC" panose="02000000000000000000" pitchFamily="2" charset="0"/>
                <a:cs typeface="Times New Roman" panose="02020603050405020304" pitchFamily="18" charset="0"/>
              </a:rPr>
              <a:t>округа </a:t>
            </a:r>
            <a:r>
              <a:rPr lang="ru-RU" sz="2400" dirty="0">
                <a:latin typeface="Times New Roman" panose="02020603050405020304" pitchFamily="18" charset="0"/>
                <a:ea typeface="Blackadder ITC" panose="02000000000000000000" pitchFamily="2" charset="0"/>
                <a:cs typeface="Times New Roman" panose="02020603050405020304" pitchFamily="18" charset="0"/>
              </a:rPr>
              <a:t>Ставропольского края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ea typeface="Blackadder ITC" panose="02000000000000000000" pitchFamily="2" charset="0"/>
                <a:cs typeface="Times New Roman" panose="02020603050405020304" pitchFamily="18" charset="0"/>
              </a:rPr>
              <a:t>Архивный отдел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ea typeface="Blackadder ITC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80420FE-6D6A-3747-AE1E-9F567CBE643C}"/>
              </a:ext>
            </a:extLst>
          </p:cNvPr>
          <p:cNvSpPr txBox="1"/>
          <p:nvPr/>
        </p:nvSpPr>
        <p:spPr>
          <a:xfrm>
            <a:off x="3202781" y="2082790"/>
            <a:ext cx="7989094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Виртуальная выставка, посвященная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78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годовщине в Великой Отечественной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войне 1941-1945гг.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1D2483F-C081-FE4D-86B3-56F6C9D999A8}"/>
              </a:ext>
            </a:extLst>
          </p:cNvPr>
          <p:cNvSpPr txBox="1"/>
          <p:nvPr/>
        </p:nvSpPr>
        <p:spPr>
          <a:xfrm>
            <a:off x="7396162" y="5398392"/>
            <a:ext cx="3795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документам архивного отдела администрации Арзгирского муниципального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569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FD401C38-D712-854E-9624-223E503441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7FA694-BA2B-8A4F-9CBF-845A540A1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46660" y="9801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Бочаров </a:t>
            </a:r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Георгий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Матвеевич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F3C408B-58BA-584B-9403-8955D5747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428" y="2281853"/>
            <a:ext cx="7162798" cy="27187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07.01.1905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Ставропольский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Благодарненский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р-н, с. Мирное 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службу: 10 февраля 1942 года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Гвардии старший сержант 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Благодарненский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РВК, 1942, 1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фр., звание/должность ст.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с-т 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трижды ранен,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контужен.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Демобилизовался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26 апреля 1946 года 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Славы </a:t>
            </a:r>
            <a:r>
              <a:rPr lang="af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af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степени, орден Отечественной войны </a:t>
            </a:r>
            <a:r>
              <a:rPr lang="af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af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степени, 19-ю медалями, среди которых "За отвагу", "За боевые заслуги", медаль "За освоение целинных и залежных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земель» и другие.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8B64BBFD-86AA-D443-8B97-5E35687D8C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67702" y="1071546"/>
            <a:ext cx="3643338" cy="47863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441AC7F-9C11-104C-81EF-9FC572F1ABD8}"/>
              </a:ext>
            </a:extLst>
          </p:cNvPr>
          <p:cNvSpPr txBox="1"/>
          <p:nvPr/>
        </p:nvSpPr>
        <p:spPr>
          <a:xfrm>
            <a:off x="2738414" y="5072074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88.</a:t>
            </a:r>
          </a:p>
        </p:txBody>
      </p:sp>
    </p:spTree>
    <p:extLst>
      <p:ext uri="{BB962C8B-B14F-4D97-AF65-F5344CB8AC3E}">
        <p14:creationId xmlns:p14="http://schemas.microsoft.com/office/powerpoint/2010/main" xmlns="" val="1036420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0B6AA879-97EB-CE4C-863E-1CB24127F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2828D3-6295-C04F-A4A8-EAF0AAF4E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85925" y="1004571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Мещерин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ГеорГий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Кузьмич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89A74A3-F3A5-8949-AA19-E63F0EE44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321" y="2428868"/>
            <a:ext cx="7458002" cy="242889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апреля 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в селе Отказном Советского района 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 ряды Красной Армии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 на службу: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мая 1941 год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Воевал в составе второго Украинского фронта в 31-й стрелковой дивизии 818 стрелкового полка.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марте 1944 года был тяжело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ранен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Демобилизовался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августе 1946 года 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 войны второй степени и девятью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медалями.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смерти 4 августа 2012 года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4A630409-125C-244E-AE8D-157EE50DE1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6264" y="1071546"/>
            <a:ext cx="3786214" cy="47863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31E350A-7336-6649-8DD3-26E8EEA9902C}"/>
              </a:ext>
            </a:extLst>
          </p:cNvPr>
          <p:cNvSpPr txBox="1"/>
          <p:nvPr/>
        </p:nvSpPr>
        <p:spPr>
          <a:xfrm>
            <a:off x="483428" y="4881205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89. </a:t>
            </a:r>
          </a:p>
        </p:txBody>
      </p:sp>
    </p:spTree>
    <p:extLst>
      <p:ext uri="{BB962C8B-B14F-4D97-AF65-F5344CB8AC3E}">
        <p14:creationId xmlns:p14="http://schemas.microsoft.com/office/powerpoint/2010/main" xmlns="" val="4035962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13326DE6-AE52-1546-A58D-36C1DF56DC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E424C-BCBA-5E47-869A-FCC27D6A7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09738" y="1055688"/>
            <a:ext cx="10515600" cy="1325563"/>
          </a:xfrm>
        </p:spPr>
        <p:txBody>
          <a:bodyPr/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Соловьёва </a:t>
            </a:r>
            <a:b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Мария Архиповна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E361936-B739-1F43-A244-5A722FDF2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822" y="2569367"/>
            <a:ext cx="808702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14 апреля 1906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августа 1941 года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старший лейтенант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службы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старший фельдшер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 санитарного взвода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армию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медсанвзвод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Закончила военную службу в Восточной Пруссии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два ордена Красной Звезды, орден Отечественной войны второй степени, двенадцать медалей
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Умерла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24 декабря 1978 года</a:t>
            </a:r>
            <a:endParaRPr lang="ru-RU" dirty="0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EE755042-1E33-1E41-86B9-83A18201CF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67768" y="1071546"/>
            <a:ext cx="3143272" cy="48577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1CE4827-011D-284D-924D-6ED40E20738D}"/>
              </a:ext>
            </a:extLst>
          </p:cNvPr>
          <p:cNvSpPr txBox="1"/>
          <p:nvPr/>
        </p:nvSpPr>
        <p:spPr>
          <a:xfrm>
            <a:off x="3595670" y="5286388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90.</a:t>
            </a:r>
          </a:p>
        </p:txBody>
      </p:sp>
    </p:spTree>
    <p:extLst>
      <p:ext uri="{BB962C8B-B14F-4D97-AF65-F5344CB8AC3E}">
        <p14:creationId xmlns:p14="http://schemas.microsoft.com/office/powerpoint/2010/main" xmlns="" val="2546211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54EA6052-95FD-C749-83CD-7CB1824FE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CD3461-C81F-D84C-84C6-2033E156E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713" y="174625"/>
            <a:ext cx="10515600" cy="2194719"/>
          </a:xfrm>
        </p:spPr>
        <p:txBody>
          <a:bodyPr/>
          <a:lstStyle/>
          <a:p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Вехов Иван Иосифович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A25AC73-ADBA-9C4F-A1F9-0C752B70F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958" y="1681757"/>
            <a:ext cx="9182100" cy="375046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рождения: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13.06.1912 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село Петропавловское, Арзгирского района (по другим данным,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селе</a:t>
            </a:r>
          </a:p>
          <a:p>
            <a:pPr marL="0" indent="0">
              <a:buNone/>
            </a:pP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Новогригорьевское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Воронцово-Александровского района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призыва: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Георгиевский РВК, Ставропольский край, Георгиевский р-н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службы: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1037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203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УкрФ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службы: 1942 по 1944 год, 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командир орудия 1037-го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артиллерийского полка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(203-я стрелковая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Запорожская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Краснознаменная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дивизия, 53-я армия, 2-й Украинский фронт), сержант. 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Воевал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составе 1037-го артиллерийского полка и с 1942 по203-и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стрелкового орудийного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расчёта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Ленина (24.03.1945), Октябрьской Революции,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Отечественной войны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(11.03.1985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орденами Красной Звезды (12.10.1943; 09.06.1944), Славы 3-й степени (19.03.1944),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медалями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том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 «За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отвагу» (2.05.1944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 другие.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совершения подвига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30.01.1944-25.02.1944</a:t>
            </a:r>
            <a:r>
              <a:rPr lang="ru-RU" sz="1400" dirty="0" smtClean="0"/>
              <a:t>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Подвиг Ивана Иосифовича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Вехова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удостоен высокого знания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Союза,</a:t>
            </a:r>
          </a:p>
          <a:p>
            <a:pPr marL="0" indent="0">
              <a:buNone/>
            </a:pPr>
            <a:r>
              <a:rPr lang="ru-RU" sz="1400" dirty="0" smtClean="0"/>
              <a:t>присвоено </a:t>
            </a:r>
            <a:r>
              <a:rPr lang="ru-RU" sz="1400" dirty="0" smtClean="0">
                <a:solidFill>
                  <a:schemeClr val="tx1"/>
                </a:solidFill>
                <a:hlinkClick r:id="rId3" tooltip="24 марта"/>
              </a:rPr>
              <a:t>24 марта</a:t>
            </a:r>
            <a:r>
              <a:rPr lang="ru-RU" sz="1400" dirty="0" smtClean="0">
                <a:solidFill>
                  <a:schemeClr val="tx1"/>
                </a:solidFill>
              </a:rPr>
              <a:t> </a:t>
            </a:r>
            <a:r>
              <a:rPr lang="ru-RU" sz="1400" dirty="0" smtClean="0">
                <a:solidFill>
                  <a:schemeClr val="tx1"/>
                </a:solidFill>
                <a:hlinkClick r:id="rId4" tooltip="1945 год"/>
              </a:rPr>
              <a:t>1945 года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Скончался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22.03.1998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B4B080E1-2C36-2848-83BF-F4B2381313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67768" y="1071546"/>
            <a:ext cx="3281349" cy="47863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17053B5-2347-DB45-8142-E3D68DF4CF67}"/>
              </a:ext>
            </a:extLst>
          </p:cNvPr>
          <p:cNvSpPr txBox="1"/>
          <p:nvPr/>
        </p:nvSpPr>
        <p:spPr>
          <a:xfrm>
            <a:off x="2983740" y="5293320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91.</a:t>
            </a:r>
          </a:p>
        </p:txBody>
      </p:sp>
    </p:spTree>
    <p:extLst>
      <p:ext uri="{BB962C8B-B14F-4D97-AF65-F5344CB8AC3E}">
        <p14:creationId xmlns:p14="http://schemas.microsoft.com/office/powerpoint/2010/main" xmlns="" val="933186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302D42E4-F902-8D47-8F4A-B1956C3FDF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3344"/>
            <a:ext cx="12192000" cy="69413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C8D701-091F-7B40-85E3-F2358579D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01377" y="84931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Самокиш </a:t>
            </a:r>
            <a:b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 Захарович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3129DA9-7031-0A45-A4EA-551ADA849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2012156"/>
            <a:ext cx="8293894" cy="43457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15.09.1914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Ставропольский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с. Арзгир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РВК, 1942, 319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193 ад,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мл. с-т,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к-р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отд., чл. КПСС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1942 год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Участвовал в освобождении: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Семфирополя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Белгорода, Польши, штурмовал Берлин и другие города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Германии.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Демобилизовался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15 октября 1945 года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Славы второй степени,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медали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отвагу», «За боевые заслуги» «За взятие Берлина», «За оборону Кавказа» и многие другие. 
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AEBB7BAC-4528-9A4A-818C-08E56A07C2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0578" y="1000108"/>
            <a:ext cx="3429024" cy="48577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48F7FB1-B704-0B41-B6E3-22DBFA8EF8D3}"/>
              </a:ext>
            </a:extLst>
          </p:cNvPr>
          <p:cNvSpPr txBox="1"/>
          <p:nvPr/>
        </p:nvSpPr>
        <p:spPr>
          <a:xfrm>
            <a:off x="2881290" y="5143512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92. </a:t>
            </a:r>
          </a:p>
        </p:txBody>
      </p:sp>
    </p:spTree>
    <p:extLst>
      <p:ext uri="{BB962C8B-B14F-4D97-AF65-F5344CB8AC3E}">
        <p14:creationId xmlns:p14="http://schemas.microsoft.com/office/powerpoint/2010/main" xmlns="" val="831722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5022EB53-A301-5B45-B5FF-2A4F50AF9C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32C04B-55D6-EF48-9F77-01193D4ED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82063" y="805656"/>
            <a:ext cx="10515600" cy="1444625"/>
          </a:xfrm>
        </p:spPr>
        <p:txBody>
          <a:bodyPr>
            <a:norm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Дударь </a:t>
            </a:r>
            <a:b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Даниил Михайлович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F883D01-4275-5441-9CB2-EB99780A6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705" y="2098675"/>
            <a:ext cx="805576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1914 год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Ставропольский край,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р-н, с. Арзгир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РВК, 1932,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ст.лейтенант.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Служил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авиационной полку на Дальнем Востоке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службы: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1724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зенап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Медаль «За победу над Германией в Великой Отечественной войне 1941–1945 гг.»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Погиб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под Москвой в одном из ужесточенных боев с немецкими стервятниками рвавшимися к столице нашей Родины.
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9F28873A-7200-1440-8831-C27298B1B3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16" y="1071546"/>
            <a:ext cx="3429024" cy="47863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CEC76D2-2645-164D-939A-743C3CAAB050}"/>
              </a:ext>
            </a:extLst>
          </p:cNvPr>
          <p:cNvSpPr txBox="1"/>
          <p:nvPr/>
        </p:nvSpPr>
        <p:spPr>
          <a:xfrm>
            <a:off x="3106341" y="5409406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93.</a:t>
            </a:r>
          </a:p>
        </p:txBody>
      </p:sp>
    </p:spTree>
    <p:extLst>
      <p:ext uri="{BB962C8B-B14F-4D97-AF65-F5344CB8AC3E}">
        <p14:creationId xmlns:p14="http://schemas.microsoft.com/office/powerpoint/2010/main" xmlns="" val="3421267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EBA5F062-413E-D441-A04A-3EFA845C8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335A16-AAB5-ED47-9FD6-00D12D388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92968" y="762493"/>
            <a:ext cx="10515600" cy="1560512"/>
          </a:xfrm>
        </p:spPr>
        <p:txBody>
          <a:bodyPr/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Чернобай Николай Иванович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5905C62-3A3A-B445-81A7-6ECADDCA6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150" y="2143115"/>
            <a:ext cx="7429552" cy="2928959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1923 год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рождения: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село Арзгир, Ставропольский край
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октября 1941
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призыва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Ворошиловградский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ГВК, Украинская ССР,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Ворошиловградская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обл., г. Ворошиловград
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Звание/должность: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ст. сержант
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службы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861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бап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УкрФ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В июле 1942 года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попал в плен.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Освобожден: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1945 году
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 войны, Орден Трудового Красного Знамени, орденом «Знак Почета», Медаль «За боевые заслуги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другие.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4A4C3FD4-02A8-E14C-82C5-EF32281716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15338" y="1343519"/>
            <a:ext cx="3252788" cy="43524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2AF9183-7D13-C24C-935F-155DA72A5525}"/>
              </a:ext>
            </a:extLst>
          </p:cNvPr>
          <p:cNvSpPr txBox="1"/>
          <p:nvPr/>
        </p:nvSpPr>
        <p:spPr>
          <a:xfrm>
            <a:off x="3069045" y="5329815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93. </a:t>
            </a:r>
          </a:p>
        </p:txBody>
      </p:sp>
    </p:spTree>
    <p:extLst>
      <p:ext uri="{BB962C8B-B14F-4D97-AF65-F5344CB8AC3E}">
        <p14:creationId xmlns:p14="http://schemas.microsoft.com/office/powerpoint/2010/main" xmlns="" val="226447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8CA8169D-EFC9-8045-BCA7-9D5924186C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C08B32-0D80-B34E-8974-40844C0A1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44253" y="82788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Бутт Иван Трофимович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6F820E1-910E-944F-8A49-C66D1742A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731" y="1919179"/>
            <a:ext cx="813911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рожления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1903</a:t>
            </a: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призыва: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РВК, Ставропольский край,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р-н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ряды Красной Армии
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1935 год
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ефрейтор
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Демобилизовался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1937 году, 
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Мобилизован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23 июня 1942 
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битве под Сталинградом, в составе 4-го Украинского фронта с освобождая город Шахты, Крым, в 3-го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фронта,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боях в Восточной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Прусии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брал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Кенигсберг.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 войны второй степени, медалями «За боевые заслуги», «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взятие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Кенигсберга», «За оборону Кавказа», «За освобождение Сталинграда», орденом «Знак Почета»,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медалью «За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доблестный труд.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ознаменование 100-летия со дня рождения В. И. Ленина», медалью «Ветеран труда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другие.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B0E75C8E-C45E-8D43-8193-61FC1F674B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96330" y="1071546"/>
            <a:ext cx="3286148" cy="47863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A3275D2-83EF-D646-AAC0-9523BC40F61E}"/>
              </a:ext>
            </a:extLst>
          </p:cNvPr>
          <p:cNvSpPr txBox="1"/>
          <p:nvPr/>
        </p:nvSpPr>
        <p:spPr>
          <a:xfrm>
            <a:off x="3069045" y="5329815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94.</a:t>
            </a:r>
          </a:p>
        </p:txBody>
      </p:sp>
    </p:spTree>
    <p:extLst>
      <p:ext uri="{BB962C8B-B14F-4D97-AF65-F5344CB8AC3E}">
        <p14:creationId xmlns:p14="http://schemas.microsoft.com/office/powerpoint/2010/main" xmlns="" val="3286198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9E4144D8-7569-1245-9719-E59CFCAD1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C4913F-855F-114D-9FC4-69179160F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398" y="874301"/>
            <a:ext cx="10734715" cy="1325563"/>
          </a:xfrm>
        </p:spPr>
        <p:txBody>
          <a:bodyPr>
            <a:normAutofit/>
          </a:bodyPr>
          <a:lstStyle/>
          <a:p>
            <a:r>
              <a:rPr lang="ru-RU" sz="4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Свистула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Павел Иванович</a:t>
            </a: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0F8DD9F-FE13-5945-861F-3849B5324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513" y="1882390"/>
            <a:ext cx="7603331" cy="31182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29.06.1923 г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село Арзгир,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Благодарненский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уезд, Ставропольская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губерния,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РВК, 1942, 592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30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стрелковая дивизия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рядовой, чл. КПСС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 марта 1942 года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Герой Социалистического Труда, Два ордена Ленина (22.03.1966, 08.04.1971), Орден Отечественной войны 2-й степени (11.03.1985) медали: «За доблестный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труд»,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«Ветеран труда», две золотые медали ВДНХ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СССР и многие другие.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202540FE-F47B-6E49-9B2F-CFCE2F151B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53454" y="1071546"/>
            <a:ext cx="3429024" cy="47863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8907746-C40D-8749-A541-7131EDF098DA}"/>
              </a:ext>
            </a:extLst>
          </p:cNvPr>
          <p:cNvSpPr txBox="1"/>
          <p:nvPr/>
        </p:nvSpPr>
        <p:spPr>
          <a:xfrm>
            <a:off x="3069045" y="5329815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95. </a:t>
            </a:r>
          </a:p>
        </p:txBody>
      </p:sp>
    </p:spTree>
    <p:extLst>
      <p:ext uri="{BB962C8B-B14F-4D97-AF65-F5344CB8AC3E}">
        <p14:creationId xmlns:p14="http://schemas.microsoft.com/office/powerpoint/2010/main" xmlns="" val="3958867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73E16D8D-FEF2-9E41-A774-5BF3E90FD0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18FF35-6559-D447-A10D-0B789C2C5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" y="793750"/>
            <a:ext cx="10706142" cy="1325563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Верещак Владимир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Арсентьевич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317BF0-778B-2F4E-8EF7-4E60281F3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188" y="1828006"/>
            <a:ext cx="9035653" cy="40219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18.08.1925 г.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Ставропольский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с. Арзгир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РВК, 1943, 22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осб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А, 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Звание/должность: рядовой, сапер, чл. КПСС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Мобилизован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1943 год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Воевал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Моздоке в 11-й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саперном батальоне, в октябре был направлен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танковую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Армаду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22-й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батальон. 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Освобождал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города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Пушеводицы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Оскол, Львове, дальше по польской- города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Краяся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Познань,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форсировал реки Одер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Бобер,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Бранденбург, Потсдам,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Бремен.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Славы, медаль"За отвагу", "За взятие Берлина", "За освобождение Праги", "За победу над Германией".</a:t>
            </a:r>
            <a:r>
              <a:rPr lang="ru-RU" dirty="0"/>
              <a:t> 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D387FEB7-AAE8-CF45-850D-092B5E297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40435" y="1071546"/>
            <a:ext cx="2842043" cy="47863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AD9AE5C-23F9-EE42-8859-F432445489DB}"/>
              </a:ext>
            </a:extLst>
          </p:cNvPr>
          <p:cNvSpPr txBox="1"/>
          <p:nvPr/>
        </p:nvSpPr>
        <p:spPr>
          <a:xfrm>
            <a:off x="3069045" y="5329815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96. </a:t>
            </a:r>
          </a:p>
        </p:txBody>
      </p:sp>
    </p:spTree>
    <p:extLst>
      <p:ext uri="{BB962C8B-B14F-4D97-AF65-F5344CB8AC3E}">
        <p14:creationId xmlns:p14="http://schemas.microsoft.com/office/powerpoint/2010/main" xmlns="" val="3191925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061CB4EA-B15B-D44D-9730-83E63AE05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2682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6744217-4330-A140-94B9-0F56B4AC2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09868" y="120832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Крюкова </a:t>
            </a:r>
            <a:b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Полина Гавриловна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3407AAF-8517-2346-BBE4-FA5F86DD5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589" y="4398207"/>
            <a:ext cx="7398425" cy="1682751"/>
          </a:xfrm>
        </p:spPr>
        <p:txBody>
          <a:bodyPr>
            <a:normAutofit/>
          </a:bodyPr>
          <a:lstStyle/>
          <a:p>
            <a:pPr marL="0" indent="0" algn="thaiDist">
              <a:buNone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thaiDist">
              <a:buNone/>
            </a:pP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97/р-5639. Опись 1. Дело 238. 1997 год. Лист 83.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3C42E803-0ADD-B540-B9B3-21422BFEF5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44069" y="1071547"/>
            <a:ext cx="3152657" cy="47149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CE9F7AC-CEE8-4F4F-A483-DDBBEB098DA1}"/>
              </a:ext>
            </a:extLst>
          </p:cNvPr>
          <p:cNvSpPr txBox="1"/>
          <p:nvPr/>
        </p:nvSpPr>
        <p:spPr>
          <a:xfrm>
            <a:off x="578049" y="2641560"/>
            <a:ext cx="76432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24 октября 1923 года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рядовая 
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разведчик-наблюдатель
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Воевала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апреля 1942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июнь 1945 год.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Ростовский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 ПВО, 56 армия, 18 отдельный зенитно-артиллерийский дивизион. 
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 войны – 1 степени, За оборону Кавказа, за Победу над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Германией и другие.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4623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22E6FF42-359C-2A48-8AC8-7737966D47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600EA4-D982-A847-B17D-DB2A55EE6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32032" y="99456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Касьяненко </a:t>
            </a:r>
            <a:b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Сергеевич</a:t>
            </a:r>
            <a:r>
              <a:rPr lang="ru-RU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04DAC89-4156-E445-BEDD-4F341A550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344" y="2320130"/>
            <a:ext cx="712708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ноября 1925 года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село Садовое Арзгирского района Ставропольского края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Гвардии мл. сержант, сапер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Воевал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саперно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бригаде на 3-ем и 4-ом Украинском фронте
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1943 году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окончил курсы и стал связистом, разминировал минные поля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ходил,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говорится, по лезвию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ножа.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 войны II степени, медали «За отвагу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 победу над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Германией, 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участие в Великой Отечественной войне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1941-1945г.г.»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55BEFBEF-AED8-EC4E-8070-FF1A5E222A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6264" y="1071546"/>
            <a:ext cx="3786214" cy="48577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9EBC576-B87B-F944-8668-DA8706FACB53}"/>
              </a:ext>
            </a:extLst>
          </p:cNvPr>
          <p:cNvSpPr txBox="1"/>
          <p:nvPr/>
        </p:nvSpPr>
        <p:spPr>
          <a:xfrm>
            <a:off x="3069045" y="5329815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97. </a:t>
            </a:r>
          </a:p>
        </p:txBody>
      </p:sp>
    </p:spTree>
    <p:extLst>
      <p:ext uri="{BB962C8B-B14F-4D97-AF65-F5344CB8AC3E}">
        <p14:creationId xmlns:p14="http://schemas.microsoft.com/office/powerpoint/2010/main" xmlns="" val="3913171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32A05B98-B602-944F-9CBB-42B7D76AF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413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E3EBC6-D8AE-F844-B7DB-54C9FE989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5817"/>
            <a:ext cx="10515600" cy="1325563"/>
          </a:xfrm>
        </p:spPr>
        <p:txBody>
          <a:bodyPr/>
          <a:lstStyle/>
          <a:p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Диденко Иван Егорович</a:t>
            </a:r>
            <a:r>
              <a:rPr lang="ru-RU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5DC672D-74A9-4C44-BDEE-6E096ED74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770" y="2030412"/>
            <a:ext cx="734041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01.05.1924 год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Ставропольский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с. Арзгир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РВК, 1943, 17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 штурм.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Запад., 2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Белорусский Фронт.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Гвардии рядовой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Мобилизован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Красной Армией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1943 год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Ранен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22 сентября 1943 года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 войны второй степени, орден Трудового Красного Знамени, орден Дружбы народов, медали «За отвагу», «За доблестный труд», медаль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Жукова и другие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39509090-5708-4749-B40A-B2749F6EAB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6264" y="1000108"/>
            <a:ext cx="3786214" cy="49292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E3F87BE-38A3-0C47-A482-84191FE33511}"/>
              </a:ext>
            </a:extLst>
          </p:cNvPr>
          <p:cNvSpPr txBox="1"/>
          <p:nvPr/>
        </p:nvSpPr>
        <p:spPr>
          <a:xfrm>
            <a:off x="3069045" y="5329815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98. </a:t>
            </a:r>
          </a:p>
        </p:txBody>
      </p:sp>
    </p:spTree>
    <p:extLst>
      <p:ext uri="{BB962C8B-B14F-4D97-AF65-F5344CB8AC3E}">
        <p14:creationId xmlns:p14="http://schemas.microsoft.com/office/powerpoint/2010/main" xmlns="" val="441198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F6C35DA5-A459-3F4A-B47C-3303E36844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32387D-9B97-4440-9C46-E6971C8AE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59706" y="91281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Колесник</a:t>
            </a:r>
            <a:b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Семен Иванович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BE5FC33-8CB6-6D4A-987D-56E57915E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513" y="2372519"/>
            <a:ext cx="921067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14.09.1923 год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Ставропольский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с. Арзгир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РВК, 1943, 45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11 див., 1 ТА,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мл. сержант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1943 год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Воевал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Тамани, Керчи,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Висле, Очере, Кенигсберге, дошел до Берлина.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 войны первой степени, одиннадцать медалей,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 числе две «За боевые заслуги», «За отвагу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другие.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72876391-39C1-8648-B2F2-B0DFEB815E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39140" y="1071546"/>
            <a:ext cx="3643338" cy="47863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13F016B-776B-7A46-B3B3-D8DF1B137819}"/>
              </a:ext>
            </a:extLst>
          </p:cNvPr>
          <p:cNvSpPr txBox="1"/>
          <p:nvPr/>
        </p:nvSpPr>
        <p:spPr>
          <a:xfrm>
            <a:off x="3285395" y="5086628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99.</a:t>
            </a:r>
          </a:p>
        </p:txBody>
      </p:sp>
    </p:spTree>
    <p:extLst>
      <p:ext uri="{BB962C8B-B14F-4D97-AF65-F5344CB8AC3E}">
        <p14:creationId xmlns:p14="http://schemas.microsoft.com/office/powerpoint/2010/main" xmlns="" val="3430594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0DB36EC3-DA95-E040-BE67-69F6639BA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456" y="0"/>
            <a:ext cx="12197456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EF6B03-94AC-D94C-86A0-D4E0EF3C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6146"/>
            <a:ext cx="10515600" cy="354542"/>
          </a:xfrm>
        </p:spPr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Лысенко Павел Ефимович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89F3E7D-EA8B-6E46-8DE8-BBEF2CD7A3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637" y="1982787"/>
            <a:ext cx="815101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06.09.1925 г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июнь 1944 года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Воевал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первый Белорусский фронт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Ставропольский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с. Арзгир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Кубинский РВК, Аз. ССР , 1943, 248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 А, 1 Бел. Фр.,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сержант, командир отделения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Демобилизовался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1950 год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Ранен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инв. 2 гр.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 войны 1 и 2 ст., Славы 3 ст., медали: «За победу над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Германией» и другие.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837E353-BB15-1E45-A03A-0AA560731625}"/>
              </a:ext>
            </a:extLst>
          </p:cNvPr>
          <p:cNvSpPr txBox="1"/>
          <p:nvPr/>
        </p:nvSpPr>
        <p:spPr>
          <a:xfrm>
            <a:off x="3285395" y="5086628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100. </a:t>
            </a:r>
          </a:p>
        </p:txBody>
      </p:sp>
      <p:pic>
        <p:nvPicPr>
          <p:cNvPr id="10" name="Рисунок 10">
            <a:extLst>
              <a:ext uri="{FF2B5EF4-FFF2-40B4-BE49-F238E27FC236}">
                <a16:creationId xmlns:a16="http://schemas.microsoft.com/office/drawing/2014/main" xmlns="" id="{B0F8886F-7ADF-9046-8664-27A3F86527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39140" y="1071546"/>
            <a:ext cx="3643337" cy="478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8635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3D19F33E-685D-3449-8615-139084B49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3E14D1-6DAE-BC4E-A535-C7D36931C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0108"/>
            <a:ext cx="8043882" cy="109539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Одинец Дмитрий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Минаевич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5167A4E-ECB0-FF42-952C-B35A0E2CF6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522" y="2143115"/>
            <a:ext cx="8072478" cy="285752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20.07.1920 год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Ставропольский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с. Арзгир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РВК, 1942, 105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60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 А,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Юго-Запад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 3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Фр.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Гвардии Лейтенант, командир взвода, роты, чл. КПСС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Воевал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юго-западный, Степной, Донской и 3-ий Украинский фронт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Красной Звезды, орден Отечественной войны 1 степени, медаль «За отвагу», Жукова, «За победу над Германией…», юбилейные, Почетный житель села Садового и 13 других. 
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5E5B381-F637-E649-854B-90E9BAB811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0578" y="1071546"/>
            <a:ext cx="3571900" cy="47863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C509724-99AD-954E-84BB-CD6D01AE6CF9}"/>
              </a:ext>
            </a:extLst>
          </p:cNvPr>
          <p:cNvSpPr txBox="1"/>
          <p:nvPr/>
        </p:nvSpPr>
        <p:spPr>
          <a:xfrm>
            <a:off x="3285395" y="5086628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101. </a:t>
            </a:r>
          </a:p>
        </p:txBody>
      </p:sp>
    </p:spTree>
    <p:extLst>
      <p:ext uri="{BB962C8B-B14F-4D97-AF65-F5344CB8AC3E}">
        <p14:creationId xmlns:p14="http://schemas.microsoft.com/office/powerpoint/2010/main" xmlns="" val="3908597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sz="6000" dirty="0" smtClean="0"/>
              <a:t>БЛАГОДАРИМ ЗА ВНИМАНИЕ.</a:t>
            </a:r>
            <a:endParaRPr lang="ru-RU" sz="6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458E2C8E-A02D-3241-8751-E56D670A01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641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F4F582-85B9-4D43-B27D-CCD878C6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62087" y="1173381"/>
            <a:ext cx="8960644" cy="933608"/>
          </a:xfrm>
        </p:spPr>
        <p:txBody>
          <a:bodyPr>
            <a:no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Гринь </a:t>
            </a:r>
            <a:b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Иванович</a:t>
            </a:r>
            <a:r>
              <a:rPr lang="ru-RU" sz="400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D9D35F0-F5AD-8246-B50C-4E0B9E46F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585" y="2202239"/>
            <a:ext cx="7346156" cy="435133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красноармеец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1904 год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1943 год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призыва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Ковалевский РВК, Украинская ССР, Полтавская обл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Воевал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Белоруссии, в брянских лесах, в четвёртой дивизии генерала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Доватора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16-м гвардейском кавалерийском полку. 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3 степени Отечественной войны, Орден Отечественной войны 1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и другие.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4C72E05F-E9D6-A544-989E-8EDD6E4C3A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62925" y="1071547"/>
            <a:ext cx="3505239" cy="47863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F1BAAA9-5C80-C64F-A93F-DD377B808AE4}"/>
              </a:ext>
            </a:extLst>
          </p:cNvPr>
          <p:cNvSpPr txBox="1"/>
          <p:nvPr/>
        </p:nvSpPr>
        <p:spPr>
          <a:xfrm>
            <a:off x="484585" y="4862090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79.</a:t>
            </a:r>
          </a:p>
        </p:txBody>
      </p:sp>
    </p:spTree>
    <p:extLst>
      <p:ext uri="{BB962C8B-B14F-4D97-AF65-F5344CB8AC3E}">
        <p14:creationId xmlns:p14="http://schemas.microsoft.com/office/powerpoint/2010/main" xmlns="" val="1100239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DA513625-F8BD-DE41-B1CD-414705E0B4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3813" y="-1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F7EF54-83AB-F442-A5FD-7D5645053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00238" y="118109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Одинец </a:t>
            </a:r>
            <a:b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Софья Александровна 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xmlns="" id="{AC3C0AE9-127D-984A-9DEE-9CA51E699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61" y="2500307"/>
            <a:ext cx="7643866" cy="30718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 на службу: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ноября 1942 года 
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Арзгирским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РВК
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рядовая в дезинфекционной роте
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Демобилизовалась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ноябрь 1946 года 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 войны 2 степени и шесть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медалей.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1FDB548F-53E2-F449-A95A-A0BED8ED64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6255" y="1071546"/>
            <a:ext cx="3521909" cy="4786346"/>
          </a:xfrm>
          <a:prstGeom prst="rect">
            <a:avLst/>
          </a:prstGeom>
        </p:spPr>
      </p:pic>
      <p:sp>
        <p:nvSpPr>
          <p:cNvPr id="11" name="Объект 2">
            <a:extLst>
              <a:ext uri="{FF2B5EF4-FFF2-40B4-BE49-F238E27FC236}">
                <a16:creationId xmlns:a16="http://schemas.microsoft.com/office/drawing/2014/main" xmlns="" id="{1B15DE81-83FB-B246-AF66-62D8E1D29151}"/>
              </a:ext>
            </a:extLst>
          </p:cNvPr>
          <p:cNvSpPr txBox="1">
            <a:spLocks/>
          </p:cNvSpPr>
          <p:nvPr/>
        </p:nvSpPr>
        <p:spPr>
          <a:xfrm>
            <a:off x="662046" y="4212828"/>
            <a:ext cx="7398425" cy="1682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thaiDist">
              <a:buFont typeface="Arial" panose="020B0604020202020204" pitchFamily="34" charset="0"/>
              <a:buNone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thaiDist">
              <a:buFont typeface="Arial" panose="020B0604020202020204" pitchFamily="34" charset="0"/>
              <a:buNone/>
            </a:pP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97/р-5639. Опись 1. Дело 238. 1997 год. Лист 82.</a:t>
            </a:r>
          </a:p>
        </p:txBody>
      </p:sp>
    </p:spTree>
    <p:extLst>
      <p:ext uri="{BB962C8B-B14F-4D97-AF65-F5344CB8AC3E}">
        <p14:creationId xmlns:p14="http://schemas.microsoft.com/office/powerpoint/2010/main" xmlns="" val="1108730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E32AEFF6-ADA5-4B4D-9405-9800FC0B60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333776-4279-274D-81FE-A75A4A2C4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16614" y="94724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Синицин </a:t>
            </a:r>
            <a:b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Георгий Денисович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06CA69C-3C1A-EB4B-8F9D-40B3E0E0E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1" y="227281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10.01.1922 г.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Ставропольский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Левокумский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р-н, с. Величаевское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Должность/звание: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матрос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Левокумский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РВК в 1941году,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369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обмп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Воевал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369-м отдельном батальоне морской пехоты на Черноморском флоте.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
войны II степени и медаль «За победу над Германией»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другие.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смерти: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02.10.2001 г. 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2B2C5CBD-1FE9-DE43-9C96-009BF6F0C2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57909" y="1071546"/>
            <a:ext cx="3581693" cy="4786345"/>
          </a:xfrm>
          <a:prstGeom prst="rect">
            <a:avLst/>
          </a:prstGeom>
        </p:spPr>
      </p:pic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26CBB78E-354E-6345-BEBD-840107910CE4}"/>
              </a:ext>
            </a:extLst>
          </p:cNvPr>
          <p:cNvSpPr txBox="1">
            <a:spLocks/>
          </p:cNvSpPr>
          <p:nvPr/>
        </p:nvSpPr>
        <p:spPr>
          <a:xfrm>
            <a:off x="532388" y="4450799"/>
            <a:ext cx="7398425" cy="1682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thaiDist">
              <a:buFont typeface="Arial" panose="020B0604020202020204" pitchFamily="34" charset="0"/>
              <a:buNone/>
            </a:pP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thaiDist">
              <a:buFont typeface="Arial" panose="020B0604020202020204" pitchFamily="34" charset="0"/>
              <a:buNone/>
            </a:pP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97/р-5639. Опись 1. Дело 238. 1997 год. Лист 81.</a:t>
            </a:r>
          </a:p>
        </p:txBody>
      </p:sp>
    </p:spTree>
    <p:extLst>
      <p:ext uri="{BB962C8B-B14F-4D97-AF65-F5344CB8AC3E}">
        <p14:creationId xmlns:p14="http://schemas.microsoft.com/office/powerpoint/2010/main" xmlns="" val="3553132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5728C519-689A-DA4C-A9D9-3634E3A5EE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EC8684-7102-CD46-A585-6FC452A56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94343" y="1060456"/>
            <a:ext cx="10515600" cy="1259459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МУрченко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Михайлович</a:t>
            </a:r>
            <a:r>
              <a:rPr lang="ru-RU" dirty="0"/>
              <a:t> 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44A2140B-2710-9741-9889-3C34FA69C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905" y="2413288"/>
            <a:ext cx="7121128" cy="280166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рождения: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1925 год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1944 год
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Зачислили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7-й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минометный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стрелковый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полк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Звание: младший сержант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Красной 3везды и Отечественной войны II степени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медали «За отвагу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 победу над Германией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другие. </a:t>
            </a:r>
          </a:p>
          <a:p>
            <a:pPr marL="0" indent="0">
              <a:buNone/>
            </a:pPr>
            <a:r>
              <a:rPr lang="ru-RU" sz="2000" dirty="0" smtClean="0"/>
              <a:t>Участвовал в освобождении Польши, Румынии, Болгарии, Югославии, Венгрии, Чехословакии.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63B541A1-7F82-884A-8E7E-FA9998A374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25750" y="1211000"/>
            <a:ext cx="2966822" cy="43513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DCECBF2-1A8F-3742-A5FF-5AFC5AB509BA}"/>
              </a:ext>
            </a:extLst>
          </p:cNvPr>
          <p:cNvSpPr txBox="1"/>
          <p:nvPr/>
        </p:nvSpPr>
        <p:spPr>
          <a:xfrm>
            <a:off x="3095604" y="5286388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80 .</a:t>
            </a:r>
          </a:p>
        </p:txBody>
      </p:sp>
    </p:spTree>
    <p:extLst>
      <p:ext uri="{BB962C8B-B14F-4D97-AF65-F5344CB8AC3E}">
        <p14:creationId xmlns:p14="http://schemas.microsoft.com/office/powerpoint/2010/main" xmlns="" val="3229437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443EC7C8-2C8D-EB4C-A9DD-E5735AEBB1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B00954-F747-934F-9216-88809FCDB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12144" y="86756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Момот </a:t>
            </a:r>
            <a:b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Фёдор Иванович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C1C710-6235-7D49-AB88-CCD179DFC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270" y="2018506"/>
            <a:ext cx="7486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рождения: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1907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марта 1942 года 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службы: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Украинский фронт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Красной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Армией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Механик-водитель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составе батальона 
После победоносного завершения войны Федор служил шофером, затем старшим
автомобильным механиком и автошколе в Одессе.
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Демобилизовался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мае 1948 года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 войны 2 степени, медалями «За боевые заслуги» и другими 12 медалями.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58BBAD9-EF80-B74E-B6FB-E5B4A223A154}"/>
              </a:ext>
            </a:extLst>
          </p:cNvPr>
          <p:cNvSpPr txBox="1"/>
          <p:nvPr/>
        </p:nvSpPr>
        <p:spPr>
          <a:xfrm>
            <a:off x="2952728" y="5020485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84.</a:t>
            </a:r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CE6D02FF-A57B-1344-9193-C310F7FD3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2055" y="1071546"/>
            <a:ext cx="3688985" cy="478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6344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3783C6EB-226B-D242-AA59-E49F28CF58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068DB1-6809-4A4D-ABD8-59173702D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59010" y="101996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Любушкин </a:t>
            </a:r>
            <a:b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Максимович</a:t>
            </a:r>
            <a:r>
              <a:rPr lang="ru-RU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8D538EA-EEBF-504E-A7EF-041EDA532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575" y="2426097"/>
            <a:ext cx="837009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17.11.1926 г
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рождения: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Ставропольский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Буденновский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р-н, с. Прасковея 
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Арзгирский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РВК, 1944, 57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Прибалт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Фр., звание/должность рядовой,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оруд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номер,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чл. КПСС
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Гвардии рядовой 
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июнь1944 Участвовал в боях по освобождению прибалтийских республик 
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Демобилизовался: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июля 1945 года 
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 войны второй степени, девятью медалями, медаль «Ветеран труда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другие.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смерти: 15 декабря 2001 года.</a:t>
            </a:r>
            <a:r>
              <a:rPr lang="ru-RU" sz="1400" dirty="0"/>
              <a:t>
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4A11AD7-50AB-F844-85CD-83108858F628}"/>
              </a:ext>
            </a:extLst>
          </p:cNvPr>
          <p:cNvSpPr txBox="1"/>
          <p:nvPr/>
        </p:nvSpPr>
        <p:spPr>
          <a:xfrm>
            <a:off x="599575" y="4872997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85. </a:t>
            </a:r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957F34B1-209B-7747-834E-90BB266604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97579" y="1109850"/>
            <a:ext cx="3084899" cy="474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0867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F073627A-514C-CA49-9C17-79D7875CA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E5EEC6-67D1-4847-A6EC-7BA7001AD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66862" y="121046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Оноприенко</a:t>
            </a:r>
            <a:b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Григорий Иванович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6B42E28-D8A8-824D-A98D-BC21E0F6C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575" y="2696256"/>
            <a:ext cx="8056269" cy="47228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поступления на службу: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02.11.1933 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1943 год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службы: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отряд СФ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Звание/должность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мичман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Служил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152 гаубичном полку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орден Отечественной войны </a:t>
            </a:r>
            <a:r>
              <a:rPr lang="af-Z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степени, "За боевые заслуги", "За Белграда", </a:t>
            </a: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Буденстага,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Вены и другие.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97440EC-D75F-8249-A14B-746C393CAADD}"/>
              </a:ext>
            </a:extLst>
          </p:cNvPr>
          <p:cNvSpPr txBox="1"/>
          <p:nvPr/>
        </p:nvSpPr>
        <p:spPr>
          <a:xfrm>
            <a:off x="599575" y="4872997"/>
            <a:ext cx="534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Фонд 97/р-5638. Опись 1. Дело 81. Лист 86.</a:t>
            </a:r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3451123C-8599-0A46-8086-60C7CA0897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39140" y="1071547"/>
            <a:ext cx="3571899" cy="478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4387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211</TotalTime>
  <Words>1049</Words>
  <Application>Microsoft Office PowerPoint</Application>
  <PresentationFormat>Произвольный</PresentationFormat>
  <Paragraphs>150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Лица Победы </vt:lpstr>
      <vt:lpstr>Крюкова  Полина Гавриловна </vt:lpstr>
      <vt:lpstr>Гринь  Василий Иванович </vt:lpstr>
      <vt:lpstr>Одинец  Софья Александровна </vt:lpstr>
      <vt:lpstr>Синицин  Георгий Денисович </vt:lpstr>
      <vt:lpstr>МУрченко  Николай Михайлович </vt:lpstr>
      <vt:lpstr>Момот  Фёдор Иванович </vt:lpstr>
      <vt:lpstr>Любушкин  Александр Максимович </vt:lpstr>
      <vt:lpstr>Оноприенко Григорий Иванович </vt:lpstr>
      <vt:lpstr>Бочаров  Георгий Матвеевич </vt:lpstr>
      <vt:lpstr>Мещерин ГеорГий Кузьмич</vt:lpstr>
      <vt:lpstr>Соловьёва  Мария Архиповна</vt:lpstr>
      <vt:lpstr>Вехов Иван Иосифович</vt:lpstr>
      <vt:lpstr>Самокиш  Иван Захарович </vt:lpstr>
      <vt:lpstr>Дударь  Даниил Михайлович</vt:lpstr>
      <vt:lpstr>Чернобай Николай Иванович</vt:lpstr>
      <vt:lpstr>Бутт Иван Трофимович</vt:lpstr>
      <vt:lpstr>Свистула Павел Иванович </vt:lpstr>
      <vt:lpstr>Верещак Владимир Арсентьевич </vt:lpstr>
      <vt:lpstr>Касьяненко  Василий Сергеевич </vt:lpstr>
      <vt:lpstr>Диденко Иван Егорович </vt:lpstr>
      <vt:lpstr>Колесник Семен Иванович</vt:lpstr>
      <vt:lpstr>Лысенко Павел Ефимович</vt:lpstr>
      <vt:lpstr>Одинец Дмитрий  Минаевич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Лица Победы </dc:title>
  <dc:creator>Виктория Ищенко</dc:creator>
  <cp:lastModifiedBy>Certified Windows</cp:lastModifiedBy>
  <cp:revision>71</cp:revision>
  <dcterms:created xsi:type="dcterms:W3CDTF">2020-05-03T08:58:20Z</dcterms:created>
  <dcterms:modified xsi:type="dcterms:W3CDTF">2023-04-03T11:05:27Z</dcterms:modified>
</cp:coreProperties>
</file>