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88" r:id="rId4"/>
    <p:sldId id="29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3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1315917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2025год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1541952</c:v>
                </c:pt>
                <c:pt idx="1">
                  <c:v>1481086</c:v>
                </c:pt>
                <c:pt idx="2">
                  <c:v>983641</c:v>
                </c:pt>
                <c:pt idx="3">
                  <c:v>996081.96000000008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Социальная сфера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1061705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2025год</c:v>
                </c:pt>
              </c:strCache>
            </c:strRef>
          </c:cat>
          <c:val>
            <c:numRef>
              <c:f>Лист1!$C$2:$C$5</c:f>
              <c:numCache>
                <c:formatCode>#,##0</c:formatCode>
                <c:ptCount val="4"/>
                <c:pt idx="0">
                  <c:v>1308999</c:v>
                </c:pt>
                <c:pt idx="1">
                  <c:v>1286406</c:v>
                </c:pt>
                <c:pt idx="2">
                  <c:v>833250</c:v>
                </c:pt>
                <c:pt idx="3">
                  <c:v>825803</c:v>
                </c:pt>
              </c:numCache>
            </c:numRef>
          </c:val>
        </c:ser>
        <c:axId val="39439360"/>
        <c:axId val="40088320"/>
      </c:barChart>
      <c:catAx>
        <c:axId val="39439360"/>
        <c:scaling>
          <c:orientation val="minMax"/>
        </c:scaling>
        <c:axPos val="b"/>
        <c:tickLblPos val="nextTo"/>
        <c:crossAx val="40088320"/>
        <c:crosses val="autoZero"/>
        <c:auto val="1"/>
        <c:lblAlgn val="ctr"/>
        <c:lblOffset val="100"/>
      </c:catAx>
      <c:valAx>
        <c:axId val="40088320"/>
        <c:scaling>
          <c:orientation val="minMax"/>
        </c:scaling>
        <c:axPos val="l"/>
        <c:majorGridlines/>
        <c:numFmt formatCode="#,##0" sourceLinked="1"/>
        <c:tickLblPos val="nextTo"/>
        <c:crossAx val="394393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0"/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887185</c:v>
                </c:pt>
                <c:pt idx="1">
                  <c:v>954139</c:v>
                </c:pt>
                <c:pt idx="2">
                  <c:v>572982</c:v>
                </c:pt>
                <c:pt idx="3">
                  <c:v>575094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культура и спорт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Лист1!$C$2:$C$5</c:f>
              <c:numCache>
                <c:formatCode>#,##0</c:formatCode>
                <c:ptCount val="4"/>
                <c:pt idx="0">
                  <c:v>86629</c:v>
                </c:pt>
                <c:pt idx="1">
                  <c:v>100799</c:v>
                </c:pt>
                <c:pt idx="2">
                  <c:v>80296</c:v>
                </c:pt>
                <c:pt idx="3">
                  <c:v>80588.600000000006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социальная поддержка граждан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Лист1!$D$2:$D$5</c:f>
              <c:numCache>
                <c:formatCode>#,##0</c:formatCode>
                <c:ptCount val="4"/>
                <c:pt idx="0">
                  <c:v>285242</c:v>
                </c:pt>
                <c:pt idx="1">
                  <c:v>208123</c:v>
                </c:pt>
                <c:pt idx="2">
                  <c:v>156471</c:v>
                </c:pt>
                <c:pt idx="3">
                  <c:v>146457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ЖКХ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Лист1!$E$2:$E$5</c:f>
              <c:numCache>
                <c:formatCode>#,##0</c:formatCode>
                <c:ptCount val="4"/>
                <c:pt idx="0">
                  <c:v>49943</c:v>
                </c:pt>
                <c:pt idx="1">
                  <c:v>23345</c:v>
                </c:pt>
                <c:pt idx="2">
                  <c:v>23501</c:v>
                </c:pt>
                <c:pt idx="3">
                  <c:v>23663</c:v>
                </c:pt>
              </c:numCache>
            </c:numRef>
          </c:val>
        </c:ser>
        <c:shape val="cone"/>
        <c:axId val="42155392"/>
        <c:axId val="42243200"/>
        <c:axId val="0"/>
      </c:bar3DChart>
      <c:catAx>
        <c:axId val="42155392"/>
        <c:scaling>
          <c:orientation val="minMax"/>
        </c:scaling>
        <c:axPos val="b"/>
        <c:tickLblPos val="nextTo"/>
        <c:crossAx val="42243200"/>
        <c:crosses val="autoZero"/>
        <c:auto val="1"/>
        <c:lblAlgn val="ctr"/>
        <c:lblOffset val="100"/>
      </c:catAx>
      <c:valAx>
        <c:axId val="42243200"/>
        <c:scaling>
          <c:orientation val="minMax"/>
        </c:scaling>
        <c:axPos val="l"/>
        <c:majorGridlines/>
        <c:numFmt formatCode="#,##0" sourceLinked="1"/>
        <c:tickLblPos val="nextTo"/>
        <c:crossAx val="421553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82394-B26F-49A0-B8CB-160485D32541}" type="doc">
      <dgm:prSet loTypeId="urn:microsoft.com/office/officeart/2005/8/layout/chevron1" loCatId="process" qsTypeId="urn:microsoft.com/office/officeart/2005/8/quickstyle/simple1" qsCatId="simple" csTypeId="urn:microsoft.com/office/officeart/2005/8/colors/accent4_2" csCatId="accent4" phldr="1"/>
      <dgm:spPr/>
    </dgm:pt>
    <dgm:pt modelId="{C1483B01-EB1D-4DEA-AE0B-967427435B17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2021 год – 26 956,2</a:t>
          </a:r>
          <a:endParaRPr lang="ru-RU" dirty="0">
            <a:latin typeface="Book Antiqua" pitchFamily="18" charset="0"/>
          </a:endParaRPr>
        </a:p>
      </dgm:t>
    </dgm:pt>
    <dgm:pt modelId="{7A5DC818-FFD2-4C54-8FEB-E8F7C57B133B}" type="parTrans" cxnId="{6779290F-1E8D-4050-9C72-5034734A7DF7}">
      <dgm:prSet/>
      <dgm:spPr/>
      <dgm:t>
        <a:bodyPr/>
        <a:lstStyle/>
        <a:p>
          <a:endParaRPr lang="ru-RU"/>
        </a:p>
      </dgm:t>
    </dgm:pt>
    <dgm:pt modelId="{205C6612-F095-4F9C-A821-45D2DE45022D}" type="sibTrans" cxnId="{6779290F-1E8D-4050-9C72-5034734A7DF7}">
      <dgm:prSet/>
      <dgm:spPr/>
      <dgm:t>
        <a:bodyPr/>
        <a:lstStyle/>
        <a:p>
          <a:endParaRPr lang="ru-RU"/>
        </a:p>
      </dgm:t>
    </dgm:pt>
    <dgm:pt modelId="{C9CB0AA3-8831-4B05-BB26-C3F1D928E1EF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2022 год – 26 956,2</a:t>
          </a:r>
          <a:endParaRPr lang="ru-RU" dirty="0">
            <a:latin typeface="Book Antiqua" pitchFamily="18" charset="0"/>
          </a:endParaRPr>
        </a:p>
      </dgm:t>
    </dgm:pt>
    <dgm:pt modelId="{F91C08D1-67CB-4B1E-9BD2-98ABB3F00B3B}" type="parTrans" cxnId="{C0FCB829-2736-434B-871A-A10371E0993D}">
      <dgm:prSet/>
      <dgm:spPr/>
      <dgm:t>
        <a:bodyPr/>
        <a:lstStyle/>
        <a:p>
          <a:endParaRPr lang="ru-RU"/>
        </a:p>
      </dgm:t>
    </dgm:pt>
    <dgm:pt modelId="{F66EABB4-F3A3-4FE6-ABCF-DD605624F6B4}" type="sibTrans" cxnId="{C0FCB829-2736-434B-871A-A10371E0993D}">
      <dgm:prSet/>
      <dgm:spPr/>
      <dgm:t>
        <a:bodyPr/>
        <a:lstStyle/>
        <a:p>
          <a:endParaRPr lang="ru-RU"/>
        </a:p>
      </dgm:t>
    </dgm:pt>
    <dgm:pt modelId="{F13971FF-CFE2-4620-BB65-45995793186C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2023 год –  30 556,05</a:t>
          </a:r>
          <a:endParaRPr lang="ru-RU" dirty="0">
            <a:latin typeface="Book Antiqua" pitchFamily="18" charset="0"/>
          </a:endParaRPr>
        </a:p>
      </dgm:t>
    </dgm:pt>
    <dgm:pt modelId="{CA886C40-16DE-4D4F-ADBD-4E87CCA74FD3}" type="parTrans" cxnId="{8DB50DC6-CE3A-49E6-9115-C2D82527DF94}">
      <dgm:prSet/>
      <dgm:spPr/>
      <dgm:t>
        <a:bodyPr/>
        <a:lstStyle/>
        <a:p>
          <a:endParaRPr lang="ru-RU"/>
        </a:p>
      </dgm:t>
    </dgm:pt>
    <dgm:pt modelId="{6DA8AA93-39FA-459A-A37D-63C3821AB773}" type="sibTrans" cxnId="{8DB50DC6-CE3A-49E6-9115-C2D82527DF94}">
      <dgm:prSet/>
      <dgm:spPr/>
      <dgm:t>
        <a:bodyPr/>
        <a:lstStyle/>
        <a:p>
          <a:endParaRPr lang="ru-RU"/>
        </a:p>
      </dgm:t>
    </dgm:pt>
    <dgm:pt modelId="{488E5788-9A04-49B0-AA42-1B2E32E0A6D3}" type="pres">
      <dgm:prSet presAssocID="{25D82394-B26F-49A0-B8CB-160485D32541}" presName="Name0" presStyleCnt="0">
        <dgm:presLayoutVars>
          <dgm:dir/>
          <dgm:animLvl val="lvl"/>
          <dgm:resizeHandles val="exact"/>
        </dgm:presLayoutVars>
      </dgm:prSet>
      <dgm:spPr/>
    </dgm:pt>
    <dgm:pt modelId="{B8EDB218-8489-4FBA-BECD-7C2D9C9D6836}" type="pres">
      <dgm:prSet presAssocID="{C1483B01-EB1D-4DEA-AE0B-967427435B1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E41D3-7FB3-4C4F-AC33-85C03F1690DB}" type="pres">
      <dgm:prSet presAssocID="{205C6612-F095-4F9C-A821-45D2DE45022D}" presName="parTxOnlySpace" presStyleCnt="0"/>
      <dgm:spPr/>
    </dgm:pt>
    <dgm:pt modelId="{3A5199F8-D652-4C15-BE4E-4C22C2103DC6}" type="pres">
      <dgm:prSet presAssocID="{C9CB0AA3-8831-4B05-BB26-C3F1D928E1E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9BC24-6FF8-49A6-A57A-40262F9D755B}" type="pres">
      <dgm:prSet presAssocID="{F66EABB4-F3A3-4FE6-ABCF-DD605624F6B4}" presName="parTxOnlySpace" presStyleCnt="0"/>
      <dgm:spPr/>
    </dgm:pt>
    <dgm:pt modelId="{80D2F166-DF83-4125-95BF-583E9766C0B1}" type="pres">
      <dgm:prSet presAssocID="{F13971FF-CFE2-4620-BB65-45995793186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41B0AB-7394-4C37-B042-F22C2448F055}" type="presOf" srcId="{25D82394-B26F-49A0-B8CB-160485D32541}" destId="{488E5788-9A04-49B0-AA42-1B2E32E0A6D3}" srcOrd="0" destOrd="0" presId="urn:microsoft.com/office/officeart/2005/8/layout/chevron1"/>
    <dgm:cxn modelId="{6779290F-1E8D-4050-9C72-5034734A7DF7}" srcId="{25D82394-B26F-49A0-B8CB-160485D32541}" destId="{C1483B01-EB1D-4DEA-AE0B-967427435B17}" srcOrd="0" destOrd="0" parTransId="{7A5DC818-FFD2-4C54-8FEB-E8F7C57B133B}" sibTransId="{205C6612-F095-4F9C-A821-45D2DE45022D}"/>
    <dgm:cxn modelId="{8DB50DC6-CE3A-49E6-9115-C2D82527DF94}" srcId="{25D82394-B26F-49A0-B8CB-160485D32541}" destId="{F13971FF-CFE2-4620-BB65-45995793186C}" srcOrd="2" destOrd="0" parTransId="{CA886C40-16DE-4D4F-ADBD-4E87CCA74FD3}" sibTransId="{6DA8AA93-39FA-459A-A37D-63C3821AB773}"/>
    <dgm:cxn modelId="{07CE4B46-5894-47FB-AD3C-AAF896C41A16}" type="presOf" srcId="{C1483B01-EB1D-4DEA-AE0B-967427435B17}" destId="{B8EDB218-8489-4FBA-BECD-7C2D9C9D6836}" srcOrd="0" destOrd="0" presId="urn:microsoft.com/office/officeart/2005/8/layout/chevron1"/>
    <dgm:cxn modelId="{C0FCB829-2736-434B-871A-A10371E0993D}" srcId="{25D82394-B26F-49A0-B8CB-160485D32541}" destId="{C9CB0AA3-8831-4B05-BB26-C3F1D928E1EF}" srcOrd="1" destOrd="0" parTransId="{F91C08D1-67CB-4B1E-9BD2-98ABB3F00B3B}" sibTransId="{F66EABB4-F3A3-4FE6-ABCF-DD605624F6B4}"/>
    <dgm:cxn modelId="{983EC242-E168-4A3A-99E8-AF3C1E50F472}" type="presOf" srcId="{F13971FF-CFE2-4620-BB65-45995793186C}" destId="{80D2F166-DF83-4125-95BF-583E9766C0B1}" srcOrd="0" destOrd="0" presId="urn:microsoft.com/office/officeart/2005/8/layout/chevron1"/>
    <dgm:cxn modelId="{356A5D75-1DAA-4BD5-9418-B687ACFCF71F}" type="presOf" srcId="{C9CB0AA3-8831-4B05-BB26-C3F1D928E1EF}" destId="{3A5199F8-D652-4C15-BE4E-4C22C2103DC6}" srcOrd="0" destOrd="0" presId="urn:microsoft.com/office/officeart/2005/8/layout/chevron1"/>
    <dgm:cxn modelId="{7A74F71A-9762-499C-AF10-604308DE10C7}" type="presParOf" srcId="{488E5788-9A04-49B0-AA42-1B2E32E0A6D3}" destId="{B8EDB218-8489-4FBA-BECD-7C2D9C9D6836}" srcOrd="0" destOrd="0" presId="urn:microsoft.com/office/officeart/2005/8/layout/chevron1"/>
    <dgm:cxn modelId="{462A556B-D14D-4080-9045-9B23689FC5EE}" type="presParOf" srcId="{488E5788-9A04-49B0-AA42-1B2E32E0A6D3}" destId="{7F2E41D3-7FB3-4C4F-AC33-85C03F1690DB}" srcOrd="1" destOrd="0" presId="urn:microsoft.com/office/officeart/2005/8/layout/chevron1"/>
    <dgm:cxn modelId="{8B01F33D-70EC-4A59-9BC8-7862B7F3CD19}" type="presParOf" srcId="{488E5788-9A04-49B0-AA42-1B2E32E0A6D3}" destId="{3A5199F8-D652-4C15-BE4E-4C22C2103DC6}" srcOrd="2" destOrd="0" presId="urn:microsoft.com/office/officeart/2005/8/layout/chevron1"/>
    <dgm:cxn modelId="{78D5FCC0-4503-4846-A924-A259F5CF7DA2}" type="presParOf" srcId="{488E5788-9A04-49B0-AA42-1B2E32E0A6D3}" destId="{C279BC24-6FF8-49A6-A57A-40262F9D755B}" srcOrd="3" destOrd="0" presId="urn:microsoft.com/office/officeart/2005/8/layout/chevron1"/>
    <dgm:cxn modelId="{BC7D3C49-323D-40B4-B2D1-C121A4B118D4}" type="presParOf" srcId="{488E5788-9A04-49B0-AA42-1B2E32E0A6D3}" destId="{80D2F166-DF83-4125-95BF-583E9766C0B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D82394-B26F-49A0-B8CB-160485D3254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1483B01-EB1D-4DEA-AE0B-967427435B1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2021 год – 25 697,20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7A5DC818-FFD2-4C54-8FEB-E8F7C57B133B}" type="parTrans" cxnId="{6779290F-1E8D-4050-9C72-5034734A7DF7}">
      <dgm:prSet/>
      <dgm:spPr/>
      <dgm:t>
        <a:bodyPr/>
        <a:lstStyle/>
        <a:p>
          <a:endParaRPr lang="ru-RU"/>
        </a:p>
      </dgm:t>
    </dgm:pt>
    <dgm:pt modelId="{205C6612-F095-4F9C-A821-45D2DE45022D}" type="sibTrans" cxnId="{6779290F-1E8D-4050-9C72-5034734A7DF7}">
      <dgm:prSet/>
      <dgm:spPr/>
      <dgm:t>
        <a:bodyPr/>
        <a:lstStyle/>
        <a:p>
          <a:endParaRPr lang="ru-RU"/>
        </a:p>
      </dgm:t>
    </dgm:pt>
    <dgm:pt modelId="{C9CB0AA3-8831-4B05-BB26-C3F1D928E1E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2022 год – 25 697,2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F91C08D1-67CB-4B1E-9BD2-98ABB3F00B3B}" type="parTrans" cxnId="{C0FCB829-2736-434B-871A-A10371E0993D}">
      <dgm:prSet/>
      <dgm:spPr/>
      <dgm:t>
        <a:bodyPr/>
        <a:lstStyle/>
        <a:p>
          <a:endParaRPr lang="ru-RU"/>
        </a:p>
      </dgm:t>
    </dgm:pt>
    <dgm:pt modelId="{F66EABB4-F3A3-4FE6-ABCF-DD605624F6B4}" type="sibTrans" cxnId="{C0FCB829-2736-434B-871A-A10371E0993D}">
      <dgm:prSet/>
      <dgm:spPr/>
      <dgm:t>
        <a:bodyPr/>
        <a:lstStyle/>
        <a:p>
          <a:endParaRPr lang="ru-RU"/>
        </a:p>
      </dgm:t>
    </dgm:pt>
    <dgm:pt modelId="{F13971FF-CFE2-4620-BB65-45995793186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2023 год – 30 556,05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CA886C40-16DE-4D4F-ADBD-4E87CCA74FD3}" type="parTrans" cxnId="{8DB50DC6-CE3A-49E6-9115-C2D82527DF94}">
      <dgm:prSet/>
      <dgm:spPr/>
      <dgm:t>
        <a:bodyPr/>
        <a:lstStyle/>
        <a:p>
          <a:endParaRPr lang="ru-RU"/>
        </a:p>
      </dgm:t>
    </dgm:pt>
    <dgm:pt modelId="{6DA8AA93-39FA-459A-A37D-63C3821AB773}" type="sibTrans" cxnId="{8DB50DC6-CE3A-49E6-9115-C2D82527DF94}">
      <dgm:prSet/>
      <dgm:spPr/>
      <dgm:t>
        <a:bodyPr/>
        <a:lstStyle/>
        <a:p>
          <a:endParaRPr lang="ru-RU"/>
        </a:p>
      </dgm:t>
    </dgm:pt>
    <dgm:pt modelId="{488E5788-9A04-49B0-AA42-1B2E32E0A6D3}" type="pres">
      <dgm:prSet presAssocID="{25D82394-B26F-49A0-B8CB-160485D32541}" presName="Name0" presStyleCnt="0">
        <dgm:presLayoutVars>
          <dgm:dir/>
          <dgm:animLvl val="lvl"/>
          <dgm:resizeHandles val="exact"/>
        </dgm:presLayoutVars>
      </dgm:prSet>
      <dgm:spPr/>
    </dgm:pt>
    <dgm:pt modelId="{B8EDB218-8489-4FBA-BECD-7C2D9C9D6836}" type="pres">
      <dgm:prSet presAssocID="{C1483B01-EB1D-4DEA-AE0B-967427435B17}" presName="parTxOnly" presStyleLbl="node1" presStyleIdx="0" presStyleCnt="3" custLinFactNeighborX="-45257" custLinFactNeighborY="-2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E41D3-7FB3-4C4F-AC33-85C03F1690DB}" type="pres">
      <dgm:prSet presAssocID="{205C6612-F095-4F9C-A821-45D2DE45022D}" presName="parTxOnlySpace" presStyleCnt="0"/>
      <dgm:spPr/>
    </dgm:pt>
    <dgm:pt modelId="{3A5199F8-D652-4C15-BE4E-4C22C2103DC6}" type="pres">
      <dgm:prSet presAssocID="{C9CB0AA3-8831-4B05-BB26-C3F1D928E1E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9BC24-6FF8-49A6-A57A-40262F9D755B}" type="pres">
      <dgm:prSet presAssocID="{F66EABB4-F3A3-4FE6-ABCF-DD605624F6B4}" presName="parTxOnlySpace" presStyleCnt="0"/>
      <dgm:spPr/>
    </dgm:pt>
    <dgm:pt modelId="{80D2F166-DF83-4125-95BF-583E9766C0B1}" type="pres">
      <dgm:prSet presAssocID="{F13971FF-CFE2-4620-BB65-45995793186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79290F-1E8D-4050-9C72-5034734A7DF7}" srcId="{25D82394-B26F-49A0-B8CB-160485D32541}" destId="{C1483B01-EB1D-4DEA-AE0B-967427435B17}" srcOrd="0" destOrd="0" parTransId="{7A5DC818-FFD2-4C54-8FEB-E8F7C57B133B}" sibTransId="{205C6612-F095-4F9C-A821-45D2DE45022D}"/>
    <dgm:cxn modelId="{2F648E3C-46C4-4F4D-8146-6C007652087E}" type="presOf" srcId="{C1483B01-EB1D-4DEA-AE0B-967427435B17}" destId="{B8EDB218-8489-4FBA-BECD-7C2D9C9D6836}" srcOrd="0" destOrd="0" presId="urn:microsoft.com/office/officeart/2005/8/layout/chevron1"/>
    <dgm:cxn modelId="{C8609A47-739F-4456-AB37-07FEB4E5C2D4}" type="presOf" srcId="{25D82394-B26F-49A0-B8CB-160485D32541}" destId="{488E5788-9A04-49B0-AA42-1B2E32E0A6D3}" srcOrd="0" destOrd="0" presId="urn:microsoft.com/office/officeart/2005/8/layout/chevron1"/>
    <dgm:cxn modelId="{2BB3CD4C-F348-40F9-9902-BE62B21D8AA0}" type="presOf" srcId="{F13971FF-CFE2-4620-BB65-45995793186C}" destId="{80D2F166-DF83-4125-95BF-583E9766C0B1}" srcOrd="0" destOrd="0" presId="urn:microsoft.com/office/officeart/2005/8/layout/chevron1"/>
    <dgm:cxn modelId="{8DB50DC6-CE3A-49E6-9115-C2D82527DF94}" srcId="{25D82394-B26F-49A0-B8CB-160485D32541}" destId="{F13971FF-CFE2-4620-BB65-45995793186C}" srcOrd="2" destOrd="0" parTransId="{CA886C40-16DE-4D4F-ADBD-4E87CCA74FD3}" sibTransId="{6DA8AA93-39FA-459A-A37D-63C3821AB773}"/>
    <dgm:cxn modelId="{642C0F1A-7640-4204-8F11-F1A4065BB1F0}" type="presOf" srcId="{C9CB0AA3-8831-4B05-BB26-C3F1D928E1EF}" destId="{3A5199F8-D652-4C15-BE4E-4C22C2103DC6}" srcOrd="0" destOrd="0" presId="urn:microsoft.com/office/officeart/2005/8/layout/chevron1"/>
    <dgm:cxn modelId="{C0FCB829-2736-434B-871A-A10371E0993D}" srcId="{25D82394-B26F-49A0-B8CB-160485D32541}" destId="{C9CB0AA3-8831-4B05-BB26-C3F1D928E1EF}" srcOrd="1" destOrd="0" parTransId="{F91C08D1-67CB-4B1E-9BD2-98ABB3F00B3B}" sibTransId="{F66EABB4-F3A3-4FE6-ABCF-DD605624F6B4}"/>
    <dgm:cxn modelId="{0AEE40C3-3F3D-4328-88F1-FD27BE4CC25D}" type="presParOf" srcId="{488E5788-9A04-49B0-AA42-1B2E32E0A6D3}" destId="{B8EDB218-8489-4FBA-BECD-7C2D9C9D6836}" srcOrd="0" destOrd="0" presId="urn:microsoft.com/office/officeart/2005/8/layout/chevron1"/>
    <dgm:cxn modelId="{FE34C89C-02D9-4F08-888B-FE1772D520E9}" type="presParOf" srcId="{488E5788-9A04-49B0-AA42-1B2E32E0A6D3}" destId="{7F2E41D3-7FB3-4C4F-AC33-85C03F1690DB}" srcOrd="1" destOrd="0" presId="urn:microsoft.com/office/officeart/2005/8/layout/chevron1"/>
    <dgm:cxn modelId="{7E61A663-CFA6-45F1-A643-DEF49536B942}" type="presParOf" srcId="{488E5788-9A04-49B0-AA42-1B2E32E0A6D3}" destId="{3A5199F8-D652-4C15-BE4E-4C22C2103DC6}" srcOrd="2" destOrd="0" presId="urn:microsoft.com/office/officeart/2005/8/layout/chevron1"/>
    <dgm:cxn modelId="{D7333D26-0066-46B7-8EF9-4F4C0F886E9F}" type="presParOf" srcId="{488E5788-9A04-49B0-AA42-1B2E32E0A6D3}" destId="{C279BC24-6FF8-49A6-A57A-40262F9D755B}" srcOrd="3" destOrd="0" presId="urn:microsoft.com/office/officeart/2005/8/layout/chevron1"/>
    <dgm:cxn modelId="{72F53677-2E4F-44E2-9DCA-F5D643C69A9C}" type="presParOf" srcId="{488E5788-9A04-49B0-AA42-1B2E32E0A6D3}" destId="{80D2F166-DF83-4125-95BF-583E9766C0B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D82394-B26F-49A0-B8CB-160485D32541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C1483B01-EB1D-4DEA-AE0B-967427435B1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2021 год – 26 956,20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7A5DC818-FFD2-4C54-8FEB-E8F7C57B133B}" type="parTrans" cxnId="{6779290F-1E8D-4050-9C72-5034734A7DF7}">
      <dgm:prSet/>
      <dgm:spPr/>
      <dgm:t>
        <a:bodyPr/>
        <a:lstStyle/>
        <a:p>
          <a:endParaRPr lang="ru-RU"/>
        </a:p>
      </dgm:t>
    </dgm:pt>
    <dgm:pt modelId="{205C6612-F095-4F9C-A821-45D2DE45022D}" type="sibTrans" cxnId="{6779290F-1E8D-4050-9C72-5034734A7DF7}">
      <dgm:prSet/>
      <dgm:spPr/>
      <dgm:t>
        <a:bodyPr/>
        <a:lstStyle/>
        <a:p>
          <a:endParaRPr lang="ru-RU"/>
        </a:p>
      </dgm:t>
    </dgm:pt>
    <dgm:pt modelId="{C9CB0AA3-8831-4B05-BB26-C3F1D928E1E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2022 год – 26 956,2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F91C08D1-67CB-4B1E-9BD2-98ABB3F00B3B}" type="parTrans" cxnId="{C0FCB829-2736-434B-871A-A10371E0993D}">
      <dgm:prSet/>
      <dgm:spPr/>
      <dgm:t>
        <a:bodyPr/>
        <a:lstStyle/>
        <a:p>
          <a:endParaRPr lang="ru-RU"/>
        </a:p>
      </dgm:t>
    </dgm:pt>
    <dgm:pt modelId="{F66EABB4-F3A3-4FE6-ABCF-DD605624F6B4}" type="sibTrans" cxnId="{C0FCB829-2736-434B-871A-A10371E0993D}">
      <dgm:prSet/>
      <dgm:spPr/>
      <dgm:t>
        <a:bodyPr/>
        <a:lstStyle/>
        <a:p>
          <a:endParaRPr lang="ru-RU"/>
        </a:p>
      </dgm:t>
    </dgm:pt>
    <dgm:pt modelId="{F13971FF-CFE2-4620-BB65-45995793186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Book Antiqua" pitchFamily="18" charset="0"/>
            </a:rPr>
            <a:t>2023 год –  30556,05</a:t>
          </a:r>
          <a:endParaRPr lang="ru-RU" dirty="0">
            <a:solidFill>
              <a:schemeClr val="tx1"/>
            </a:solidFill>
            <a:latin typeface="Book Antiqua" pitchFamily="18" charset="0"/>
          </a:endParaRPr>
        </a:p>
      </dgm:t>
    </dgm:pt>
    <dgm:pt modelId="{CA886C40-16DE-4D4F-ADBD-4E87CCA74FD3}" type="parTrans" cxnId="{8DB50DC6-CE3A-49E6-9115-C2D82527DF94}">
      <dgm:prSet/>
      <dgm:spPr/>
      <dgm:t>
        <a:bodyPr/>
        <a:lstStyle/>
        <a:p>
          <a:endParaRPr lang="ru-RU"/>
        </a:p>
      </dgm:t>
    </dgm:pt>
    <dgm:pt modelId="{6DA8AA93-39FA-459A-A37D-63C3821AB773}" type="sibTrans" cxnId="{8DB50DC6-CE3A-49E6-9115-C2D82527DF94}">
      <dgm:prSet/>
      <dgm:spPr/>
      <dgm:t>
        <a:bodyPr/>
        <a:lstStyle/>
        <a:p>
          <a:endParaRPr lang="ru-RU"/>
        </a:p>
      </dgm:t>
    </dgm:pt>
    <dgm:pt modelId="{488E5788-9A04-49B0-AA42-1B2E32E0A6D3}" type="pres">
      <dgm:prSet presAssocID="{25D82394-B26F-49A0-B8CB-160485D32541}" presName="Name0" presStyleCnt="0">
        <dgm:presLayoutVars>
          <dgm:dir/>
          <dgm:animLvl val="lvl"/>
          <dgm:resizeHandles val="exact"/>
        </dgm:presLayoutVars>
      </dgm:prSet>
      <dgm:spPr/>
    </dgm:pt>
    <dgm:pt modelId="{B8EDB218-8489-4FBA-BECD-7C2D9C9D6836}" type="pres">
      <dgm:prSet presAssocID="{C1483B01-EB1D-4DEA-AE0B-967427435B1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E41D3-7FB3-4C4F-AC33-85C03F1690DB}" type="pres">
      <dgm:prSet presAssocID="{205C6612-F095-4F9C-A821-45D2DE45022D}" presName="parTxOnlySpace" presStyleCnt="0"/>
      <dgm:spPr/>
    </dgm:pt>
    <dgm:pt modelId="{3A5199F8-D652-4C15-BE4E-4C22C2103DC6}" type="pres">
      <dgm:prSet presAssocID="{C9CB0AA3-8831-4B05-BB26-C3F1D928E1E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9BC24-6FF8-49A6-A57A-40262F9D755B}" type="pres">
      <dgm:prSet presAssocID="{F66EABB4-F3A3-4FE6-ABCF-DD605624F6B4}" presName="parTxOnlySpace" presStyleCnt="0"/>
      <dgm:spPr/>
    </dgm:pt>
    <dgm:pt modelId="{80D2F166-DF83-4125-95BF-583E9766C0B1}" type="pres">
      <dgm:prSet presAssocID="{F13971FF-CFE2-4620-BB65-45995793186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65E04C-5221-4C8E-BCE9-2B4A93067BB2}" type="presOf" srcId="{F13971FF-CFE2-4620-BB65-45995793186C}" destId="{80D2F166-DF83-4125-95BF-583E9766C0B1}" srcOrd="0" destOrd="0" presId="urn:microsoft.com/office/officeart/2005/8/layout/chevron1"/>
    <dgm:cxn modelId="{94E360D2-1DF9-4252-AA1A-5074393C0E26}" type="presOf" srcId="{C1483B01-EB1D-4DEA-AE0B-967427435B17}" destId="{B8EDB218-8489-4FBA-BECD-7C2D9C9D6836}" srcOrd="0" destOrd="0" presId="urn:microsoft.com/office/officeart/2005/8/layout/chevron1"/>
    <dgm:cxn modelId="{6779290F-1E8D-4050-9C72-5034734A7DF7}" srcId="{25D82394-B26F-49A0-B8CB-160485D32541}" destId="{C1483B01-EB1D-4DEA-AE0B-967427435B17}" srcOrd="0" destOrd="0" parTransId="{7A5DC818-FFD2-4C54-8FEB-E8F7C57B133B}" sibTransId="{205C6612-F095-4F9C-A821-45D2DE45022D}"/>
    <dgm:cxn modelId="{83547947-EDEA-4E25-9B6B-EDF5D118E341}" type="presOf" srcId="{C9CB0AA3-8831-4B05-BB26-C3F1D928E1EF}" destId="{3A5199F8-D652-4C15-BE4E-4C22C2103DC6}" srcOrd="0" destOrd="0" presId="urn:microsoft.com/office/officeart/2005/8/layout/chevron1"/>
    <dgm:cxn modelId="{B6904357-310E-448F-9814-154B2399AF42}" type="presOf" srcId="{25D82394-B26F-49A0-B8CB-160485D32541}" destId="{488E5788-9A04-49B0-AA42-1B2E32E0A6D3}" srcOrd="0" destOrd="0" presId="urn:microsoft.com/office/officeart/2005/8/layout/chevron1"/>
    <dgm:cxn modelId="{8DB50DC6-CE3A-49E6-9115-C2D82527DF94}" srcId="{25D82394-B26F-49A0-B8CB-160485D32541}" destId="{F13971FF-CFE2-4620-BB65-45995793186C}" srcOrd="2" destOrd="0" parTransId="{CA886C40-16DE-4D4F-ADBD-4E87CCA74FD3}" sibTransId="{6DA8AA93-39FA-459A-A37D-63C3821AB773}"/>
    <dgm:cxn modelId="{C0FCB829-2736-434B-871A-A10371E0993D}" srcId="{25D82394-B26F-49A0-B8CB-160485D32541}" destId="{C9CB0AA3-8831-4B05-BB26-C3F1D928E1EF}" srcOrd="1" destOrd="0" parTransId="{F91C08D1-67CB-4B1E-9BD2-98ABB3F00B3B}" sibTransId="{F66EABB4-F3A3-4FE6-ABCF-DD605624F6B4}"/>
    <dgm:cxn modelId="{D64A237A-F31F-444D-8E7D-25EBA067CE4A}" type="presParOf" srcId="{488E5788-9A04-49B0-AA42-1B2E32E0A6D3}" destId="{B8EDB218-8489-4FBA-BECD-7C2D9C9D6836}" srcOrd="0" destOrd="0" presId="urn:microsoft.com/office/officeart/2005/8/layout/chevron1"/>
    <dgm:cxn modelId="{202443E7-EF2B-4A01-A06E-B935FFB0C30F}" type="presParOf" srcId="{488E5788-9A04-49B0-AA42-1B2E32E0A6D3}" destId="{7F2E41D3-7FB3-4C4F-AC33-85C03F1690DB}" srcOrd="1" destOrd="0" presId="urn:microsoft.com/office/officeart/2005/8/layout/chevron1"/>
    <dgm:cxn modelId="{16D89A9A-D164-44FD-AB10-38B1FF9E895D}" type="presParOf" srcId="{488E5788-9A04-49B0-AA42-1B2E32E0A6D3}" destId="{3A5199F8-D652-4C15-BE4E-4C22C2103DC6}" srcOrd="2" destOrd="0" presId="urn:microsoft.com/office/officeart/2005/8/layout/chevron1"/>
    <dgm:cxn modelId="{614E622D-AF63-4BEF-BD52-EAE72862E50F}" type="presParOf" srcId="{488E5788-9A04-49B0-AA42-1B2E32E0A6D3}" destId="{C279BC24-6FF8-49A6-A57A-40262F9D755B}" srcOrd="3" destOrd="0" presId="urn:microsoft.com/office/officeart/2005/8/layout/chevron1"/>
    <dgm:cxn modelId="{6A2FFF3E-BE41-46D3-8F3A-B8997FBB3807}" type="presParOf" srcId="{488E5788-9A04-49B0-AA42-1B2E32E0A6D3}" destId="{80D2F166-DF83-4125-95BF-583E9766C0B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EDB218-8489-4FBA-BECD-7C2D9C9D6836}">
      <dsp:nvSpPr>
        <dsp:cNvPr id="0" name=""/>
        <dsp:cNvSpPr/>
      </dsp:nvSpPr>
      <dsp:spPr>
        <a:xfrm>
          <a:off x="1785" y="216061"/>
          <a:ext cx="2175867" cy="87034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Book Antiqua" pitchFamily="18" charset="0"/>
            </a:rPr>
            <a:t>2021 год – 26 956,2</a:t>
          </a:r>
          <a:endParaRPr lang="ru-RU" sz="2000" kern="1200" dirty="0">
            <a:latin typeface="Book Antiqua" pitchFamily="18" charset="0"/>
          </a:endParaRPr>
        </a:p>
      </dsp:txBody>
      <dsp:txXfrm>
        <a:off x="1785" y="216061"/>
        <a:ext cx="2175867" cy="870346"/>
      </dsp:txXfrm>
    </dsp:sp>
    <dsp:sp modelId="{3A5199F8-D652-4C15-BE4E-4C22C2103DC6}">
      <dsp:nvSpPr>
        <dsp:cNvPr id="0" name=""/>
        <dsp:cNvSpPr/>
      </dsp:nvSpPr>
      <dsp:spPr>
        <a:xfrm>
          <a:off x="1960066" y="216061"/>
          <a:ext cx="2175867" cy="87034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Book Antiqua" pitchFamily="18" charset="0"/>
            </a:rPr>
            <a:t>2022 год – 26 956,2</a:t>
          </a:r>
          <a:endParaRPr lang="ru-RU" sz="2000" kern="1200" dirty="0">
            <a:latin typeface="Book Antiqua" pitchFamily="18" charset="0"/>
          </a:endParaRPr>
        </a:p>
      </dsp:txBody>
      <dsp:txXfrm>
        <a:off x="1960066" y="216061"/>
        <a:ext cx="2175867" cy="870346"/>
      </dsp:txXfrm>
    </dsp:sp>
    <dsp:sp modelId="{80D2F166-DF83-4125-95BF-583E9766C0B1}">
      <dsp:nvSpPr>
        <dsp:cNvPr id="0" name=""/>
        <dsp:cNvSpPr/>
      </dsp:nvSpPr>
      <dsp:spPr>
        <a:xfrm>
          <a:off x="3918346" y="216061"/>
          <a:ext cx="2175867" cy="87034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Book Antiqua" pitchFamily="18" charset="0"/>
            </a:rPr>
            <a:t>2023 год –  30 556,05</a:t>
          </a:r>
          <a:endParaRPr lang="ru-RU" sz="2000" kern="1200" dirty="0">
            <a:latin typeface="Book Antiqua" pitchFamily="18" charset="0"/>
          </a:endParaRPr>
        </a:p>
      </dsp:txBody>
      <dsp:txXfrm>
        <a:off x="3918346" y="216061"/>
        <a:ext cx="2175867" cy="8703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EDB218-8489-4FBA-BECD-7C2D9C9D6836}">
      <dsp:nvSpPr>
        <dsp:cNvPr id="0" name=""/>
        <dsp:cNvSpPr/>
      </dsp:nvSpPr>
      <dsp:spPr>
        <a:xfrm>
          <a:off x="0" y="21422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2021 год – 25 697,20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0" y="214224"/>
        <a:ext cx="2175867" cy="870346"/>
      </dsp:txXfrm>
    </dsp:sp>
    <dsp:sp modelId="{3A5199F8-D652-4C15-BE4E-4C22C2103DC6}">
      <dsp:nvSpPr>
        <dsp:cNvPr id="0" name=""/>
        <dsp:cNvSpPr/>
      </dsp:nvSpPr>
      <dsp:spPr>
        <a:xfrm>
          <a:off x="1960066" y="216061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2022 год – 25 697,2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1960066" y="216061"/>
        <a:ext cx="2175867" cy="870346"/>
      </dsp:txXfrm>
    </dsp:sp>
    <dsp:sp modelId="{80D2F166-DF83-4125-95BF-583E9766C0B1}">
      <dsp:nvSpPr>
        <dsp:cNvPr id="0" name=""/>
        <dsp:cNvSpPr/>
      </dsp:nvSpPr>
      <dsp:spPr>
        <a:xfrm>
          <a:off x="3918346" y="216061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2023 год – 30 556,05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3918346" y="216061"/>
        <a:ext cx="2175867" cy="8703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EDB218-8489-4FBA-BECD-7C2D9C9D6836}">
      <dsp:nvSpPr>
        <dsp:cNvPr id="0" name=""/>
        <dsp:cNvSpPr/>
      </dsp:nvSpPr>
      <dsp:spPr>
        <a:xfrm>
          <a:off x="1785" y="216061"/>
          <a:ext cx="2175867" cy="87034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2021 год – 26 956,20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1785" y="216061"/>
        <a:ext cx="2175867" cy="870346"/>
      </dsp:txXfrm>
    </dsp:sp>
    <dsp:sp modelId="{3A5199F8-D652-4C15-BE4E-4C22C2103DC6}">
      <dsp:nvSpPr>
        <dsp:cNvPr id="0" name=""/>
        <dsp:cNvSpPr/>
      </dsp:nvSpPr>
      <dsp:spPr>
        <a:xfrm>
          <a:off x="1960066" y="216061"/>
          <a:ext cx="2175867" cy="87034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2022 год – 26 956,2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1960066" y="216061"/>
        <a:ext cx="2175867" cy="870346"/>
      </dsp:txXfrm>
    </dsp:sp>
    <dsp:sp modelId="{80D2F166-DF83-4125-95BF-583E9766C0B1}">
      <dsp:nvSpPr>
        <dsp:cNvPr id="0" name=""/>
        <dsp:cNvSpPr/>
      </dsp:nvSpPr>
      <dsp:spPr>
        <a:xfrm>
          <a:off x="3918346" y="216061"/>
          <a:ext cx="2175867" cy="87034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Book Antiqua" pitchFamily="18" charset="0"/>
            </a:rPr>
            <a:t>2023 год –  30556,05</a:t>
          </a:r>
          <a:endParaRPr lang="ru-RU" sz="2000" kern="1200" dirty="0">
            <a:solidFill>
              <a:schemeClr val="tx1"/>
            </a:solidFill>
            <a:latin typeface="Book Antiqua" pitchFamily="18" charset="0"/>
          </a:endParaRPr>
        </a:p>
      </dsp:txBody>
      <dsp:txXfrm>
        <a:off x="3918346" y="216061"/>
        <a:ext cx="2175867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Расходы бюджета </a:t>
            </a:r>
            <a:r>
              <a:rPr lang="ru-RU" sz="3600" dirty="0" err="1" smtClean="0"/>
              <a:t>Арзгирского</a:t>
            </a:r>
            <a:r>
              <a:rPr lang="ru-RU" sz="3600" dirty="0" smtClean="0"/>
              <a:t> муниципального округа  на социальную сферу ( тыс. рублей)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социальной сферы бюджета округа (тыс. рублей)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Book Antiqua" pitchFamily="18" charset="0"/>
              </a:rPr>
              <a:t>ДИНАМИКА </a:t>
            </a:r>
            <a:r>
              <a:rPr lang="ru-RU" sz="1400" dirty="0" smtClean="0">
                <a:latin typeface="Book Antiqua" pitchFamily="18" charset="0"/>
              </a:rPr>
              <a:t/>
            </a:r>
            <a:br>
              <a:rPr lang="ru-RU" sz="1400" dirty="0" smtClean="0">
                <a:latin typeface="Book Antiqua" pitchFamily="18" charset="0"/>
              </a:rPr>
            </a:br>
            <a:r>
              <a:rPr lang="ru-RU" sz="1400" dirty="0" smtClean="0">
                <a:latin typeface="Book Antiqua" pitchFamily="18" charset="0"/>
              </a:rPr>
              <a:t>индикативных значений соотношения заработной платы отдельных категорий работников муниципальных учреждений бюджетного сектора экономики и средней заработной платы в Ставропольском крае и прогнозируемый размер средней зарплаты указанных категорий работников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79512" y="1700808"/>
            <a:ext cx="2705100" cy="7826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7030A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Средняя заработная плата в Ставропольском крае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63813" y="3068960"/>
            <a:ext cx="2705100" cy="11620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0F6F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Работники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муниципальных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 учреждений культуры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79512" y="4936263"/>
            <a:ext cx="2705100" cy="1228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92D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Педагогические работники муниципальных организаций дополнительного образования детей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073975734"/>
              </p:ext>
            </p:extLst>
          </p:nvPr>
        </p:nvGraphicFramePr>
        <p:xfrm>
          <a:off x="2909942" y="1440891"/>
          <a:ext cx="6096000" cy="1302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1786849963"/>
              </p:ext>
            </p:extLst>
          </p:nvPr>
        </p:nvGraphicFramePr>
        <p:xfrm>
          <a:off x="2940496" y="2998750"/>
          <a:ext cx="6096000" cy="1302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3219139825"/>
              </p:ext>
            </p:extLst>
          </p:nvPr>
        </p:nvGraphicFramePr>
        <p:xfrm>
          <a:off x="3028853" y="4862519"/>
          <a:ext cx="6096000" cy="1302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3619500" y="6200775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100%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5580112" y="6167438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100%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7594781" y="6167438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100%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3491880" y="4233175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61D28"/>
                </a:solidFill>
                <a:latin typeface="Cambria" pitchFamily="18" charset="0"/>
                <a:cs typeface="Arial" pitchFamily="34" charset="0"/>
              </a:rPr>
              <a:t>95,3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5496791" y="4233175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61D28"/>
                </a:solidFill>
                <a:latin typeface="Cambria" pitchFamily="18" charset="0"/>
                <a:cs typeface="Arial" pitchFamily="34" charset="0"/>
              </a:rPr>
              <a:t>100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7236296" y="4231010"/>
            <a:ext cx="828675" cy="371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5A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61D28"/>
                </a:solidFill>
                <a:latin typeface="Cambria" pitchFamily="18" charset="0"/>
                <a:cs typeface="Arial" pitchFamily="34" charset="0"/>
              </a:rPr>
              <a:t>100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61D28"/>
                </a:solidFill>
                <a:effectLst/>
                <a:latin typeface="Cambria" pitchFamily="18" charset="0"/>
                <a:cs typeface="Arial" pitchFamily="34" charset="0"/>
              </a:rPr>
              <a:t>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335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2009\2020 год\Виды пособий семья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31571" cy="6492007"/>
          </a:xfrm>
          <a:prstGeom prst="rect">
            <a:avLst/>
          </a:prstGeom>
          <a:noFill/>
        </p:spPr>
      </p:pic>
      <p:pic>
        <p:nvPicPr>
          <p:cNvPr id="1026" name="Picture 2" descr="\\Ardroen\почта\Входящие\Овсянникова Н.Ю\Виды пособий семья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896" y="214884"/>
            <a:ext cx="8522208" cy="6428232"/>
          </a:xfrm>
          <a:prstGeom prst="rect">
            <a:avLst/>
          </a:prstGeom>
          <a:noFill/>
        </p:spPr>
      </p:pic>
      <p:pic>
        <p:nvPicPr>
          <p:cNvPr id="5" name="Picture 2" descr="\\Arz_ibm\почта\Входящие\Овсянникова Н.Ю\Виды пособий семьям имеющим дете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6375"/>
            <a:ext cx="8534400" cy="6443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100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Расходы бюджета Арзгирского муниципального округа  на социальную сферу ( тыс. рублей)</vt:lpstr>
      <vt:lpstr>Структура социальной сферы бюджета округа (тыс. рублей)</vt:lpstr>
      <vt:lpstr>ДИНАМИКА  индикативных значений соотношения заработной платы отдельных категорий работников муниципальных учреждений бюджетного сектора экономики и средней заработной платы в Ставропольском крае и прогнозируемый размер средней зарплаты указанных категорий работников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CLON</cp:lastModifiedBy>
  <cp:revision>92</cp:revision>
  <dcterms:modified xsi:type="dcterms:W3CDTF">2022-11-15T05:33:27Z</dcterms:modified>
</cp:coreProperties>
</file>