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2" r:id="rId3"/>
    <p:sldId id="281" r:id="rId4"/>
    <p:sldId id="28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Дотациии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289956</c:v>
                </c:pt>
                <c:pt idx="1">
                  <c:v>264479</c:v>
                </c:pt>
                <c:pt idx="2">
                  <c:v>315770</c:v>
                </c:pt>
                <c:pt idx="3">
                  <c:v>279787</c:v>
                </c:pt>
                <c:pt idx="4">
                  <c:v>297520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Лист1!$C$2:$C$6</c:f>
              <c:numCache>
                <c:formatCode>#,##0</c:formatCode>
                <c:ptCount val="5"/>
                <c:pt idx="0">
                  <c:v>137590</c:v>
                </c:pt>
                <c:pt idx="1">
                  <c:v>390848.31</c:v>
                </c:pt>
                <c:pt idx="2">
                  <c:v>435317</c:v>
                </c:pt>
                <c:pt idx="3">
                  <c:v>25492.66</c:v>
                </c:pt>
                <c:pt idx="4">
                  <c:v>25679.41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Лист1!$D$2:$D$6</c:f>
              <c:numCache>
                <c:formatCode>#,##0</c:formatCode>
                <c:ptCount val="5"/>
                <c:pt idx="0">
                  <c:v>527080.5</c:v>
                </c:pt>
                <c:pt idx="1">
                  <c:v>531436.78</c:v>
                </c:pt>
                <c:pt idx="2">
                  <c:v>466187</c:v>
                </c:pt>
                <c:pt idx="3">
                  <c:v>412015</c:v>
                </c:pt>
                <c:pt idx="4">
                  <c:v>402553.76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трансферты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Лист1!$E$2:$E$6</c:f>
              <c:numCache>
                <c:formatCode>#,##0</c:formatCode>
                <c:ptCount val="5"/>
                <c:pt idx="0">
                  <c:v>19.100000000000001</c:v>
                </c:pt>
                <c:pt idx="1">
                  <c:v>31.42</c:v>
                </c:pt>
                <c:pt idx="2">
                  <c:v>519</c:v>
                </c:pt>
                <c:pt idx="3">
                  <c:v>519.14</c:v>
                </c:pt>
                <c:pt idx="4">
                  <c:v>519.14</c:v>
                </c:pt>
              </c:numCache>
            </c:numRef>
          </c:val>
        </c:ser>
        <c:overlap val="100"/>
        <c:axId val="77020544"/>
        <c:axId val="79570048"/>
      </c:barChart>
      <c:catAx>
        <c:axId val="77020544"/>
        <c:scaling>
          <c:orientation val="minMax"/>
        </c:scaling>
        <c:axPos val="b"/>
        <c:tickLblPos val="nextTo"/>
        <c:crossAx val="79570048"/>
        <c:crosses val="autoZero"/>
        <c:auto val="1"/>
        <c:lblAlgn val="ctr"/>
        <c:lblOffset val="100"/>
      </c:catAx>
      <c:valAx>
        <c:axId val="79570048"/>
        <c:scaling>
          <c:orientation val="minMax"/>
        </c:scaling>
        <c:axPos val="l"/>
        <c:majorGridlines/>
        <c:numFmt formatCode="#,##0" sourceLinked="1"/>
        <c:tickLblPos val="nextTo"/>
        <c:crossAx val="770205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circle"/>
            <c:size val="7"/>
            <c:spPr>
              <a:solidFill>
                <a:srgbClr val="002060"/>
              </a:solidFill>
            </c:spPr>
          </c:marker>
          <c:dLbls>
            <c:numFmt formatCode="0.00%" sourceLinked="0"/>
            <c:showVal val="1"/>
          </c:dLbls>
          <c:cat>
            <c:strRef>
              <c:f>Лист1!$A$2:$A$7</c:f>
              <c:strCache>
                <c:ptCount val="6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  <c:pt idx="5">
                  <c:v>2025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0.37</c:v>
                </c:pt>
                <c:pt idx="1">
                  <c:v>0.36599999999999999</c:v>
                </c:pt>
                <c:pt idx="2">
                  <c:v>0.27379999999999999</c:v>
                </c:pt>
                <c:pt idx="3">
                  <c:v>0.50739999999999996</c:v>
                </c:pt>
                <c:pt idx="4">
                  <c:v>0.31080000000000002</c:v>
                </c:pt>
                <c:pt idx="5">
                  <c:v>0.32490000000000002</c:v>
                </c:pt>
              </c:numCache>
            </c:numRef>
          </c:val>
        </c:ser>
        <c:marker val="1"/>
        <c:axId val="39880192"/>
        <c:axId val="39881728"/>
      </c:lineChart>
      <c:catAx>
        <c:axId val="39880192"/>
        <c:scaling>
          <c:orientation val="minMax"/>
        </c:scaling>
        <c:axPos val="b"/>
        <c:tickLblPos val="nextTo"/>
        <c:crossAx val="39881728"/>
        <c:crosses val="autoZero"/>
        <c:auto val="1"/>
        <c:lblAlgn val="ctr"/>
        <c:lblOffset val="100"/>
      </c:catAx>
      <c:valAx>
        <c:axId val="39881728"/>
        <c:scaling>
          <c:orientation val="minMax"/>
        </c:scaling>
        <c:axPos val="l"/>
        <c:majorGridlines/>
        <c:minorGridlines/>
        <c:numFmt formatCode="General" sourceLinked="1"/>
        <c:tickLblPos val="nextTo"/>
        <c:crossAx val="39880192"/>
        <c:crosses val="autoZero"/>
        <c:crossBetween val="between"/>
      </c:valAx>
      <c:spPr>
        <a:noFill/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Book Antiqua" pitchFamily="18" charset="0"/>
              </a:rPr>
              <a:t>Межбюджетные отношения на 2023год</a:t>
            </a:r>
            <a:endParaRPr lang="ru-RU" sz="2400" b="1" u="sng" dirty="0">
              <a:latin typeface="Book Antiqu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1611317"/>
            <a:ext cx="2520280" cy="14839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КРАЕВОЙ БЮДЖЕТ</a:t>
            </a:r>
            <a:endParaRPr lang="ru-RU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1687104"/>
            <a:ext cx="2448272" cy="14839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БЮДЖЕТ муниципального округа</a:t>
            </a:r>
            <a:endParaRPr lang="ru-RU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>
            <a:off x="3419872" y="3212976"/>
            <a:ext cx="3492477" cy="1184601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3212225"/>
            <a:ext cx="165618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1217,8 </a:t>
            </a:r>
            <a:r>
              <a:rPr lang="ru-RU" sz="1600" b="1" dirty="0" smtClean="0">
                <a:solidFill>
                  <a:schemeClr val="tx1"/>
                </a:solidFill>
                <a:latin typeface="Book Antiqua" pitchFamily="18" charset="0"/>
              </a:rPr>
              <a:t>млн</a:t>
            </a:r>
            <a:r>
              <a:rPr lang="ru-RU" sz="1600" b="1" dirty="0" smtClean="0">
                <a:solidFill>
                  <a:schemeClr val="tx1"/>
                </a:solidFill>
                <a:latin typeface="Book Antiqua" pitchFamily="18" charset="0"/>
              </a:rPr>
              <a:t>. рублей</a:t>
            </a:r>
            <a:endParaRPr lang="ru-RU" sz="1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45459" y="1189002"/>
            <a:ext cx="1767119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53810" y="3153628"/>
            <a:ext cx="1767119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1008982"/>
            <a:ext cx="151216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16386" name="Picture 2" descr="C:\Users\admin\Pictures\мои рисунки\фин\i (2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6095" y="4725144"/>
            <a:ext cx="232825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208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Доля поступления межбюджетных трансфертов в бюджет </a:t>
            </a:r>
            <a:r>
              <a:rPr lang="ru-RU" sz="2400" dirty="0" err="1" smtClean="0"/>
              <a:t>Арзгирского</a:t>
            </a:r>
            <a:r>
              <a:rPr lang="ru-RU" sz="2400" dirty="0" smtClean="0"/>
              <a:t> муниципального округа по видам (тыс. рублей)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Безвозмездные поступления в бюджет округа (тыс. рублей)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33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2025год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Дотация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289 956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264 479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315 770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279 787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297 520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 к предыдущему году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- 8,79%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+19,4%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-12,0%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+6,3%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Субсидия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137 590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390 848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435 317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25 493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25 679</a:t>
                      </a:r>
                      <a:endParaRPr lang="ru-RU" sz="2000" dirty="0"/>
                    </a:p>
                  </a:txBody>
                  <a:tcPr/>
                </a:tc>
              </a:tr>
              <a:tr h="944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динамика к предыдущему году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+в</a:t>
                      </a:r>
                      <a:r>
                        <a:rPr lang="ru-RU" sz="2000" baseline="0" dirty="0" smtClean="0"/>
                        <a:t> 1,9 раза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 в</a:t>
                      </a:r>
                      <a:r>
                        <a:rPr lang="ru-RU" sz="2000" baseline="0" dirty="0" smtClean="0"/>
                        <a:t> 2,8раза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+в</a:t>
                      </a:r>
                      <a:r>
                        <a:rPr lang="ru-RU" sz="2000" baseline="0" dirty="0" smtClean="0"/>
                        <a:t> 1,1</a:t>
                      </a:r>
                      <a:r>
                        <a:rPr lang="ru-RU" sz="2000" dirty="0" smtClean="0"/>
                        <a:t>раза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в 4,5 раза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 уровне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Субвенция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527 081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531 437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466 187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412 015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402 554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 к предыдущему году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+6,2%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+0,8%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-12,28%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-11,63%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-2,3%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Доля межбюджетных трансфертов из других бюджетов за исключением субвенций в объеме доходов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146</Words>
  <Application>Microsoft Office PowerPoint</Application>
  <PresentationFormat>Экран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Межбюджетные отношения на 2023год</vt:lpstr>
      <vt:lpstr>Доля поступления межбюджетных трансфертов в бюджет Арзгирского муниципального округа по видам (тыс. рублей)</vt:lpstr>
      <vt:lpstr>Безвозмездные поступления в бюджет округа (тыс. рублей)</vt:lpstr>
      <vt:lpstr>Доля межбюджетных трансфертов из других бюджетов за исключением субвенций в объеме доходов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CLON</cp:lastModifiedBy>
  <cp:revision>110</cp:revision>
  <dcterms:modified xsi:type="dcterms:W3CDTF">2022-11-08T05:10:27Z</dcterms:modified>
</cp:coreProperties>
</file>